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74" r:id="rId6"/>
    <p:sldId id="275" r:id="rId7"/>
    <p:sldId id="277" r:id="rId8"/>
    <p:sldId id="278" r:id="rId9"/>
    <p:sldId id="279" r:id="rId10"/>
    <p:sldId id="280" r:id="rId11"/>
    <p:sldId id="281" r:id="rId12"/>
    <p:sldId id="282" r:id="rId13"/>
    <p:sldId id="297" r:id="rId14"/>
    <p:sldId id="283" r:id="rId15"/>
    <p:sldId id="284" r:id="rId16"/>
    <p:sldId id="285" r:id="rId17"/>
    <p:sldId id="286" r:id="rId18"/>
    <p:sldId id="287" r:id="rId19"/>
    <p:sldId id="288" r:id="rId20"/>
    <p:sldId id="289" r:id="rId21"/>
    <p:sldId id="290" r:id="rId22"/>
    <p:sldId id="298" r:id="rId23"/>
    <p:sldId id="291" r:id="rId24"/>
    <p:sldId id="292" r:id="rId25"/>
    <p:sldId id="293" r:id="rId26"/>
    <p:sldId id="295" r:id="rId27"/>
    <p:sldId id="296" r:id="rId28"/>
    <p:sldId id="26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76">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527"/>
    <a:srgbClr val="006600"/>
    <a:srgbClr val="509E2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256" autoAdjust="0"/>
  </p:normalViewPr>
  <p:slideViewPr>
    <p:cSldViewPr snapToGrid="0">
      <p:cViewPr varScale="1">
        <p:scale>
          <a:sx n="120" d="100"/>
          <a:sy n="120" d="100"/>
        </p:scale>
        <p:origin x="1146" y="108"/>
      </p:cViewPr>
      <p:guideLst>
        <p:guide orient="horz" pos="2160"/>
        <p:guide orient="horz" pos="3876"/>
        <p:guide pos="2880"/>
      </p:guideLst>
    </p:cSldViewPr>
  </p:slideViewPr>
  <p:notesTextViewPr>
    <p:cViewPr>
      <p:scale>
        <a:sx n="1" d="1"/>
        <a:sy n="1" d="1"/>
      </p:scale>
      <p:origin x="0" y="0"/>
    </p:cViewPr>
  </p:notesTextViewPr>
  <p:notesViewPr>
    <p:cSldViewPr snapToGrid="0">
      <p:cViewPr>
        <p:scale>
          <a:sx n="100" d="100"/>
          <a:sy n="100" d="100"/>
        </p:scale>
        <p:origin x="920" y="-4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26ED2-2B99-324B-96B2-108DCB763F57}" type="doc">
      <dgm:prSet loTypeId="urn:microsoft.com/office/officeart/2005/8/layout/hProcess10#1" loCatId="" qsTypeId="urn:microsoft.com/office/officeart/2005/8/quickstyle/simple1" qsCatId="simple" csTypeId="urn:microsoft.com/office/officeart/2005/8/colors/colorful1" csCatId="colorful" phldr="1"/>
      <dgm:spPr/>
    </dgm:pt>
    <dgm:pt modelId="{9970E31F-FD9F-E14F-856B-ADC1D57956ED}">
      <dgm:prSet phldrT="[Text]"/>
      <dgm:spPr>
        <a:solidFill>
          <a:srgbClr val="639D2D"/>
        </a:solidFill>
      </dgm:spPr>
      <dgm:t>
        <a:bodyPr/>
        <a:lstStyle/>
        <a:p>
          <a:r>
            <a:rPr lang="en-US" dirty="0"/>
            <a:t>Project Development</a:t>
          </a:r>
        </a:p>
      </dgm:t>
    </dgm:pt>
    <dgm:pt modelId="{3921AC7F-6987-9144-8700-FFC74DA9273F}" type="parTrans" cxnId="{A8328A0F-7F58-FA45-8226-5167CA11965D}">
      <dgm:prSet/>
      <dgm:spPr/>
      <dgm:t>
        <a:bodyPr/>
        <a:lstStyle/>
        <a:p>
          <a:endParaRPr lang="en-US"/>
        </a:p>
      </dgm:t>
    </dgm:pt>
    <dgm:pt modelId="{41103B81-ED89-A84E-998A-341F32A2FEAF}" type="sibTrans" cxnId="{A8328A0F-7F58-FA45-8226-5167CA11965D}">
      <dgm:prSet/>
      <dgm:spPr>
        <a:solidFill>
          <a:srgbClr val="639D2D"/>
        </a:solidFill>
      </dgm:spPr>
      <dgm:t>
        <a:bodyPr/>
        <a:lstStyle/>
        <a:p>
          <a:endParaRPr lang="en-US" dirty="0"/>
        </a:p>
      </dgm:t>
    </dgm:pt>
    <dgm:pt modelId="{8D65DAD0-AD2D-A94D-890C-9914D5DD843B}">
      <dgm:prSet phldrT="[Text]"/>
      <dgm:spPr>
        <a:solidFill>
          <a:srgbClr val="004E74"/>
        </a:solidFill>
      </dgm:spPr>
      <dgm:t>
        <a:bodyPr/>
        <a:lstStyle/>
        <a:p>
          <a:r>
            <a:rPr lang="en-US" dirty="0"/>
            <a:t>System Planning and Processes</a:t>
          </a:r>
        </a:p>
      </dgm:t>
    </dgm:pt>
    <dgm:pt modelId="{3E5F0098-A444-FF4B-B512-5535198C7F4C}" type="parTrans" cxnId="{1D3E01E0-605F-F141-9CFC-DC4A0EC3F99B}">
      <dgm:prSet/>
      <dgm:spPr/>
      <dgm:t>
        <a:bodyPr/>
        <a:lstStyle/>
        <a:p>
          <a:endParaRPr lang="en-US"/>
        </a:p>
      </dgm:t>
    </dgm:pt>
    <dgm:pt modelId="{BBF71E2F-482B-104F-B1BB-0BB0A1377741}" type="sibTrans" cxnId="{1D3E01E0-605F-F141-9CFC-DC4A0EC3F99B}">
      <dgm:prSet/>
      <dgm:spPr>
        <a:solidFill>
          <a:srgbClr val="004E74"/>
        </a:solidFill>
      </dgm:spPr>
      <dgm:t>
        <a:bodyPr/>
        <a:lstStyle/>
        <a:p>
          <a:endParaRPr lang="en-US" dirty="0"/>
        </a:p>
      </dgm:t>
    </dgm:pt>
    <dgm:pt modelId="{9C1E621B-0266-9D47-9E7E-ADD13C4CC2AA}">
      <dgm:prSet phldrT="[Text]"/>
      <dgm:spPr>
        <a:solidFill>
          <a:srgbClr val="FDAF13"/>
        </a:solidFill>
      </dgm:spPr>
      <dgm:t>
        <a:bodyPr/>
        <a:lstStyle/>
        <a:p>
          <a:r>
            <a:rPr lang="en-US" dirty="0"/>
            <a:t>Operations and Maintenance</a:t>
          </a:r>
        </a:p>
      </dgm:t>
    </dgm:pt>
    <dgm:pt modelId="{8D49420C-EED2-174E-ACA4-9E2AE5BE4209}" type="parTrans" cxnId="{09868F71-F9DA-6648-9E25-A5A37DD8297E}">
      <dgm:prSet/>
      <dgm:spPr/>
      <dgm:t>
        <a:bodyPr/>
        <a:lstStyle/>
        <a:p>
          <a:endParaRPr lang="en-US"/>
        </a:p>
      </dgm:t>
    </dgm:pt>
    <dgm:pt modelId="{C1CEE30A-02F4-4647-AC83-979D8924DEA1}" type="sibTrans" cxnId="{09868F71-F9DA-6648-9E25-A5A37DD8297E}">
      <dgm:prSet/>
      <dgm:spPr/>
      <dgm:t>
        <a:bodyPr/>
        <a:lstStyle/>
        <a:p>
          <a:endParaRPr lang="en-US"/>
        </a:p>
      </dgm:t>
    </dgm:pt>
    <dgm:pt modelId="{A914B276-3E20-C542-B21A-986C52B7EB5D}" type="pres">
      <dgm:prSet presAssocID="{77426ED2-2B99-324B-96B2-108DCB763F57}" presName="Name0" presStyleCnt="0">
        <dgm:presLayoutVars>
          <dgm:dir/>
          <dgm:resizeHandles val="exact"/>
        </dgm:presLayoutVars>
      </dgm:prSet>
      <dgm:spPr/>
    </dgm:pt>
    <dgm:pt modelId="{5C293799-BD63-6847-8F58-E76FF9CAEB89}" type="pres">
      <dgm:prSet presAssocID="{8D65DAD0-AD2D-A94D-890C-9914D5DD843B}" presName="composite" presStyleCnt="0"/>
      <dgm:spPr/>
    </dgm:pt>
    <dgm:pt modelId="{8BC95EC0-61A3-5D4A-BE7A-0356E5CB92AD}" type="pres">
      <dgm:prSet presAssocID="{8D65DAD0-AD2D-A94D-890C-9914D5DD843B}" presName="imagSh" presStyleLbl="bgImgPlac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254F7EFB-89A1-214C-89D9-BB2F66DC9789}" type="pres">
      <dgm:prSet presAssocID="{8D65DAD0-AD2D-A94D-890C-9914D5DD843B}" presName="txNode" presStyleLbl="node1" presStyleIdx="0" presStyleCnt="3">
        <dgm:presLayoutVars>
          <dgm:bulletEnabled val="1"/>
        </dgm:presLayoutVars>
      </dgm:prSet>
      <dgm:spPr/>
      <dgm:t>
        <a:bodyPr/>
        <a:lstStyle/>
        <a:p>
          <a:endParaRPr lang="en-US"/>
        </a:p>
      </dgm:t>
    </dgm:pt>
    <dgm:pt modelId="{14BBBE7F-F76A-EC42-8CD5-2B7DF35F7070}" type="pres">
      <dgm:prSet presAssocID="{BBF71E2F-482B-104F-B1BB-0BB0A1377741}" presName="sibTrans" presStyleLbl="sibTrans2D1" presStyleIdx="0" presStyleCnt="2"/>
      <dgm:spPr/>
      <dgm:t>
        <a:bodyPr/>
        <a:lstStyle/>
        <a:p>
          <a:endParaRPr lang="en-US"/>
        </a:p>
      </dgm:t>
    </dgm:pt>
    <dgm:pt modelId="{F779D051-12A6-F04A-914E-6050FF54FE3E}" type="pres">
      <dgm:prSet presAssocID="{BBF71E2F-482B-104F-B1BB-0BB0A1377741}" presName="connTx" presStyleLbl="sibTrans2D1" presStyleIdx="0" presStyleCnt="2"/>
      <dgm:spPr/>
      <dgm:t>
        <a:bodyPr/>
        <a:lstStyle/>
        <a:p>
          <a:endParaRPr lang="en-US"/>
        </a:p>
      </dgm:t>
    </dgm:pt>
    <dgm:pt modelId="{D1C6E9E9-2077-E64D-8F1E-367F323485A6}" type="pres">
      <dgm:prSet presAssocID="{9970E31F-FD9F-E14F-856B-ADC1D57956ED}" presName="composite" presStyleCnt="0"/>
      <dgm:spPr/>
    </dgm:pt>
    <dgm:pt modelId="{71562CD0-7054-1A40-ACE4-9A8FC940351D}" type="pres">
      <dgm:prSet presAssocID="{9970E31F-FD9F-E14F-856B-ADC1D57956ED}" presName="imagSh" presStyleLbl="bgImgPlace1" presStyleIdx="1" presStyleCnt="3" custScaleY="100139"/>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60E68E8D-8F33-5B48-9118-E9DD14D5227D}" type="pres">
      <dgm:prSet presAssocID="{9970E31F-FD9F-E14F-856B-ADC1D57956ED}" presName="txNode" presStyleLbl="node1" presStyleIdx="1" presStyleCnt="3">
        <dgm:presLayoutVars>
          <dgm:bulletEnabled val="1"/>
        </dgm:presLayoutVars>
      </dgm:prSet>
      <dgm:spPr/>
      <dgm:t>
        <a:bodyPr/>
        <a:lstStyle/>
        <a:p>
          <a:endParaRPr lang="en-US"/>
        </a:p>
      </dgm:t>
    </dgm:pt>
    <dgm:pt modelId="{EB102079-BAA0-4A4E-A91A-FFCD3565311B}" type="pres">
      <dgm:prSet presAssocID="{41103B81-ED89-A84E-998A-341F32A2FEAF}" presName="sibTrans" presStyleLbl="sibTrans2D1" presStyleIdx="1" presStyleCnt="2"/>
      <dgm:spPr/>
      <dgm:t>
        <a:bodyPr/>
        <a:lstStyle/>
        <a:p>
          <a:endParaRPr lang="en-US"/>
        </a:p>
      </dgm:t>
    </dgm:pt>
    <dgm:pt modelId="{4A9A63F0-17AD-9D46-A5A1-4B1D4ADF6C9A}" type="pres">
      <dgm:prSet presAssocID="{41103B81-ED89-A84E-998A-341F32A2FEAF}" presName="connTx" presStyleLbl="sibTrans2D1" presStyleIdx="1" presStyleCnt="2"/>
      <dgm:spPr/>
      <dgm:t>
        <a:bodyPr/>
        <a:lstStyle/>
        <a:p>
          <a:endParaRPr lang="en-US"/>
        </a:p>
      </dgm:t>
    </dgm:pt>
    <dgm:pt modelId="{EDE64955-3F87-4143-952F-D0A996D5AF5F}" type="pres">
      <dgm:prSet presAssocID="{9C1E621B-0266-9D47-9E7E-ADD13C4CC2AA}" presName="composite" presStyleCnt="0"/>
      <dgm:spPr/>
    </dgm:pt>
    <dgm:pt modelId="{0D87FF1E-4252-7E4D-AA4F-193472E4751D}" type="pres">
      <dgm:prSet presAssocID="{9C1E621B-0266-9D47-9E7E-ADD13C4CC2AA}" presName="imagSh" presStyleLbl="b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635C52BD-D0BF-1D4E-8B4E-22DF1282D703}" type="pres">
      <dgm:prSet presAssocID="{9C1E621B-0266-9D47-9E7E-ADD13C4CC2AA}" presName="txNode" presStyleLbl="node1" presStyleIdx="2" presStyleCnt="3">
        <dgm:presLayoutVars>
          <dgm:bulletEnabled val="1"/>
        </dgm:presLayoutVars>
      </dgm:prSet>
      <dgm:spPr/>
      <dgm:t>
        <a:bodyPr/>
        <a:lstStyle/>
        <a:p>
          <a:endParaRPr lang="en-US"/>
        </a:p>
      </dgm:t>
    </dgm:pt>
  </dgm:ptLst>
  <dgm:cxnLst>
    <dgm:cxn modelId="{09DD2900-694E-4B9D-BC60-17676996E205}" type="presOf" srcId="{BBF71E2F-482B-104F-B1BB-0BB0A1377741}" destId="{14BBBE7F-F76A-EC42-8CD5-2B7DF35F7070}" srcOrd="0" destOrd="0" presId="urn:microsoft.com/office/officeart/2005/8/layout/hProcess10#1"/>
    <dgm:cxn modelId="{6EEDCC53-CFF3-48D3-8C39-103029E57D71}" type="presOf" srcId="{9C1E621B-0266-9D47-9E7E-ADD13C4CC2AA}" destId="{635C52BD-D0BF-1D4E-8B4E-22DF1282D703}" srcOrd="0" destOrd="0" presId="urn:microsoft.com/office/officeart/2005/8/layout/hProcess10#1"/>
    <dgm:cxn modelId="{D96FE369-9B75-43C7-8FFD-0D4A42CD075D}" type="presOf" srcId="{41103B81-ED89-A84E-998A-341F32A2FEAF}" destId="{EB102079-BAA0-4A4E-A91A-FFCD3565311B}" srcOrd="0" destOrd="0" presId="urn:microsoft.com/office/officeart/2005/8/layout/hProcess10#1"/>
    <dgm:cxn modelId="{A8328A0F-7F58-FA45-8226-5167CA11965D}" srcId="{77426ED2-2B99-324B-96B2-108DCB763F57}" destId="{9970E31F-FD9F-E14F-856B-ADC1D57956ED}" srcOrd="1" destOrd="0" parTransId="{3921AC7F-6987-9144-8700-FFC74DA9273F}" sibTransId="{41103B81-ED89-A84E-998A-341F32A2FEAF}"/>
    <dgm:cxn modelId="{9367554C-C6AA-45A7-ADC9-FA783B4EF058}" type="presOf" srcId="{9970E31F-FD9F-E14F-856B-ADC1D57956ED}" destId="{60E68E8D-8F33-5B48-9118-E9DD14D5227D}" srcOrd="0" destOrd="0" presId="urn:microsoft.com/office/officeart/2005/8/layout/hProcess10#1"/>
    <dgm:cxn modelId="{10F31A20-E230-400B-B5DE-E2CC162FE85D}" type="presOf" srcId="{41103B81-ED89-A84E-998A-341F32A2FEAF}" destId="{4A9A63F0-17AD-9D46-A5A1-4B1D4ADF6C9A}" srcOrd="1" destOrd="0" presId="urn:microsoft.com/office/officeart/2005/8/layout/hProcess10#1"/>
    <dgm:cxn modelId="{131EF55A-858B-458F-8FE5-237EB857B531}" type="presOf" srcId="{77426ED2-2B99-324B-96B2-108DCB763F57}" destId="{A914B276-3E20-C542-B21A-986C52B7EB5D}" srcOrd="0" destOrd="0" presId="urn:microsoft.com/office/officeart/2005/8/layout/hProcess10#1"/>
    <dgm:cxn modelId="{4869DE0B-3BA0-4CE2-BEA4-6D80E125F355}" type="presOf" srcId="{8D65DAD0-AD2D-A94D-890C-9914D5DD843B}" destId="{254F7EFB-89A1-214C-89D9-BB2F66DC9789}" srcOrd="0" destOrd="0" presId="urn:microsoft.com/office/officeart/2005/8/layout/hProcess10#1"/>
    <dgm:cxn modelId="{5107D25C-A827-45F5-96E0-3FBBC8DF5ECB}" type="presOf" srcId="{BBF71E2F-482B-104F-B1BB-0BB0A1377741}" destId="{F779D051-12A6-F04A-914E-6050FF54FE3E}" srcOrd="1" destOrd="0" presId="urn:microsoft.com/office/officeart/2005/8/layout/hProcess10#1"/>
    <dgm:cxn modelId="{09868F71-F9DA-6648-9E25-A5A37DD8297E}" srcId="{77426ED2-2B99-324B-96B2-108DCB763F57}" destId="{9C1E621B-0266-9D47-9E7E-ADD13C4CC2AA}" srcOrd="2" destOrd="0" parTransId="{8D49420C-EED2-174E-ACA4-9E2AE5BE4209}" sibTransId="{C1CEE30A-02F4-4647-AC83-979D8924DEA1}"/>
    <dgm:cxn modelId="{1D3E01E0-605F-F141-9CFC-DC4A0EC3F99B}" srcId="{77426ED2-2B99-324B-96B2-108DCB763F57}" destId="{8D65DAD0-AD2D-A94D-890C-9914D5DD843B}" srcOrd="0" destOrd="0" parTransId="{3E5F0098-A444-FF4B-B512-5535198C7F4C}" sibTransId="{BBF71E2F-482B-104F-B1BB-0BB0A1377741}"/>
    <dgm:cxn modelId="{B7562C0A-06F4-452C-97D2-A1893E1279E1}" type="presParOf" srcId="{A914B276-3E20-C542-B21A-986C52B7EB5D}" destId="{5C293799-BD63-6847-8F58-E76FF9CAEB89}" srcOrd="0" destOrd="0" presId="urn:microsoft.com/office/officeart/2005/8/layout/hProcess10#1"/>
    <dgm:cxn modelId="{DB09B48B-ECC2-421A-95D2-4FA4003AC38C}" type="presParOf" srcId="{5C293799-BD63-6847-8F58-E76FF9CAEB89}" destId="{8BC95EC0-61A3-5D4A-BE7A-0356E5CB92AD}" srcOrd="0" destOrd="0" presId="urn:microsoft.com/office/officeart/2005/8/layout/hProcess10#1"/>
    <dgm:cxn modelId="{7080F2F4-DE3A-4E9A-94B4-5C46504A3394}" type="presParOf" srcId="{5C293799-BD63-6847-8F58-E76FF9CAEB89}" destId="{254F7EFB-89A1-214C-89D9-BB2F66DC9789}" srcOrd="1" destOrd="0" presId="urn:microsoft.com/office/officeart/2005/8/layout/hProcess10#1"/>
    <dgm:cxn modelId="{0DC29033-4FB1-4436-90CC-5E51FA5E6892}" type="presParOf" srcId="{A914B276-3E20-C542-B21A-986C52B7EB5D}" destId="{14BBBE7F-F76A-EC42-8CD5-2B7DF35F7070}" srcOrd="1" destOrd="0" presId="urn:microsoft.com/office/officeart/2005/8/layout/hProcess10#1"/>
    <dgm:cxn modelId="{F486B4F7-423C-41D9-A5FF-6B1BBE3869F3}" type="presParOf" srcId="{14BBBE7F-F76A-EC42-8CD5-2B7DF35F7070}" destId="{F779D051-12A6-F04A-914E-6050FF54FE3E}" srcOrd="0" destOrd="0" presId="urn:microsoft.com/office/officeart/2005/8/layout/hProcess10#1"/>
    <dgm:cxn modelId="{9EE0707F-23A8-4DA6-A0FA-3BCB84BBA3A6}" type="presParOf" srcId="{A914B276-3E20-C542-B21A-986C52B7EB5D}" destId="{D1C6E9E9-2077-E64D-8F1E-367F323485A6}" srcOrd="2" destOrd="0" presId="urn:microsoft.com/office/officeart/2005/8/layout/hProcess10#1"/>
    <dgm:cxn modelId="{33B8A933-6C1E-49B7-84E8-43DD459A2DA4}" type="presParOf" srcId="{D1C6E9E9-2077-E64D-8F1E-367F323485A6}" destId="{71562CD0-7054-1A40-ACE4-9A8FC940351D}" srcOrd="0" destOrd="0" presId="urn:microsoft.com/office/officeart/2005/8/layout/hProcess10#1"/>
    <dgm:cxn modelId="{5F884255-5082-4D60-9B20-5A3284B26A2A}" type="presParOf" srcId="{D1C6E9E9-2077-E64D-8F1E-367F323485A6}" destId="{60E68E8D-8F33-5B48-9118-E9DD14D5227D}" srcOrd="1" destOrd="0" presId="urn:microsoft.com/office/officeart/2005/8/layout/hProcess10#1"/>
    <dgm:cxn modelId="{93CFCB00-DB41-4CBC-BF78-1E3438AE0936}" type="presParOf" srcId="{A914B276-3E20-C542-B21A-986C52B7EB5D}" destId="{EB102079-BAA0-4A4E-A91A-FFCD3565311B}" srcOrd="3" destOrd="0" presId="urn:microsoft.com/office/officeart/2005/8/layout/hProcess10#1"/>
    <dgm:cxn modelId="{BD44CBF2-136E-4326-A30F-3F3CE8EF6149}" type="presParOf" srcId="{EB102079-BAA0-4A4E-A91A-FFCD3565311B}" destId="{4A9A63F0-17AD-9D46-A5A1-4B1D4ADF6C9A}" srcOrd="0" destOrd="0" presId="urn:microsoft.com/office/officeart/2005/8/layout/hProcess10#1"/>
    <dgm:cxn modelId="{DE262B8D-F4BB-448C-BB82-3081CEE48BBC}" type="presParOf" srcId="{A914B276-3E20-C542-B21A-986C52B7EB5D}" destId="{EDE64955-3F87-4143-952F-D0A996D5AF5F}" srcOrd="4" destOrd="0" presId="urn:microsoft.com/office/officeart/2005/8/layout/hProcess10#1"/>
    <dgm:cxn modelId="{E236F602-D0C4-4341-A22F-6C93569D9EE3}" type="presParOf" srcId="{EDE64955-3F87-4143-952F-D0A996D5AF5F}" destId="{0D87FF1E-4252-7E4D-AA4F-193472E4751D}" srcOrd="0" destOrd="0" presId="urn:microsoft.com/office/officeart/2005/8/layout/hProcess10#1"/>
    <dgm:cxn modelId="{50FCE571-6CE5-4B7A-BE78-740F0326955C}" type="presParOf" srcId="{EDE64955-3F87-4143-952F-D0A996D5AF5F}" destId="{635C52BD-D0BF-1D4E-8B4E-22DF1282D703}" srcOrd="1" destOrd="0" presId="urn:microsoft.com/office/officeart/2005/8/layout/hProcess10#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95EC0-61A3-5D4A-BE7A-0356E5CB92AD}">
      <dsp:nvSpPr>
        <dsp:cNvPr id="0" name=""/>
        <dsp:cNvSpPr/>
      </dsp:nvSpPr>
      <dsp:spPr>
        <a:xfrm>
          <a:off x="4229" y="668835"/>
          <a:ext cx="1992682" cy="1992682"/>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4F7EFB-89A1-214C-89D9-BB2F66DC9789}">
      <dsp:nvSpPr>
        <dsp:cNvPr id="0" name=""/>
        <dsp:cNvSpPr/>
      </dsp:nvSpPr>
      <dsp:spPr>
        <a:xfrm>
          <a:off x="328619" y="1864444"/>
          <a:ext cx="1992682" cy="1992682"/>
        </a:xfrm>
        <a:prstGeom prst="roundRect">
          <a:avLst>
            <a:gd name="adj" fmla="val 10000"/>
          </a:avLst>
        </a:prstGeom>
        <a:solidFill>
          <a:srgbClr val="004E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System Planning and Processes</a:t>
          </a:r>
        </a:p>
      </dsp:txBody>
      <dsp:txXfrm>
        <a:off x="386983" y="1922808"/>
        <a:ext cx="1875954" cy="1875954"/>
      </dsp:txXfrm>
    </dsp:sp>
    <dsp:sp modelId="{14BBBE7F-F76A-EC42-8CD5-2B7DF35F7070}">
      <dsp:nvSpPr>
        <dsp:cNvPr id="0" name=""/>
        <dsp:cNvSpPr/>
      </dsp:nvSpPr>
      <dsp:spPr>
        <a:xfrm rot="771">
          <a:off x="2380746" y="1426121"/>
          <a:ext cx="383834" cy="478813"/>
        </a:xfrm>
        <a:prstGeom prst="rightArrow">
          <a:avLst>
            <a:gd name="adj1" fmla="val 60000"/>
            <a:gd name="adj2" fmla="val 50000"/>
          </a:avLst>
        </a:prstGeom>
        <a:solidFill>
          <a:srgbClr val="004E7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380746" y="1521871"/>
        <a:ext cx="268684" cy="287287"/>
      </dsp:txXfrm>
    </dsp:sp>
    <dsp:sp modelId="{71562CD0-7054-1A40-ACE4-9A8FC940351D}">
      <dsp:nvSpPr>
        <dsp:cNvPr id="0" name=""/>
        <dsp:cNvSpPr/>
      </dsp:nvSpPr>
      <dsp:spPr>
        <a:xfrm>
          <a:off x="3093582" y="668142"/>
          <a:ext cx="1992682" cy="1995452"/>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68E8D-8F33-5B48-9118-E9DD14D5227D}">
      <dsp:nvSpPr>
        <dsp:cNvPr id="0" name=""/>
        <dsp:cNvSpPr/>
      </dsp:nvSpPr>
      <dsp:spPr>
        <a:xfrm>
          <a:off x="3417972" y="1865137"/>
          <a:ext cx="1992682" cy="1992682"/>
        </a:xfrm>
        <a:prstGeom prst="roundRect">
          <a:avLst>
            <a:gd name="adj" fmla="val 10000"/>
          </a:avLst>
        </a:prstGeom>
        <a:solidFill>
          <a:srgbClr val="639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Project Development</a:t>
          </a:r>
        </a:p>
      </dsp:txBody>
      <dsp:txXfrm>
        <a:off x="3476336" y="1923501"/>
        <a:ext cx="1875954" cy="1875954"/>
      </dsp:txXfrm>
    </dsp:sp>
    <dsp:sp modelId="{EB102079-BAA0-4A4E-A91A-FFCD3565311B}">
      <dsp:nvSpPr>
        <dsp:cNvPr id="0" name=""/>
        <dsp:cNvSpPr/>
      </dsp:nvSpPr>
      <dsp:spPr>
        <a:xfrm rot="21599229">
          <a:off x="5470099" y="1426109"/>
          <a:ext cx="383834" cy="478813"/>
        </a:xfrm>
        <a:prstGeom prst="rightArrow">
          <a:avLst>
            <a:gd name="adj1" fmla="val 60000"/>
            <a:gd name="adj2" fmla="val 50000"/>
          </a:avLst>
        </a:prstGeom>
        <a:solidFill>
          <a:srgbClr val="639D2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5470099" y="1521885"/>
        <a:ext cx="268684" cy="287287"/>
      </dsp:txXfrm>
    </dsp:sp>
    <dsp:sp modelId="{0D87FF1E-4252-7E4D-AA4F-193472E4751D}">
      <dsp:nvSpPr>
        <dsp:cNvPr id="0" name=""/>
        <dsp:cNvSpPr/>
      </dsp:nvSpPr>
      <dsp:spPr>
        <a:xfrm>
          <a:off x="6182934" y="668835"/>
          <a:ext cx="1992682" cy="1992682"/>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C52BD-D0BF-1D4E-8B4E-22DF1282D703}">
      <dsp:nvSpPr>
        <dsp:cNvPr id="0" name=""/>
        <dsp:cNvSpPr/>
      </dsp:nvSpPr>
      <dsp:spPr>
        <a:xfrm>
          <a:off x="6507325" y="1864444"/>
          <a:ext cx="1992682" cy="1992682"/>
        </a:xfrm>
        <a:prstGeom prst="roundRect">
          <a:avLst>
            <a:gd name="adj" fmla="val 10000"/>
          </a:avLst>
        </a:prstGeom>
        <a:solidFill>
          <a:srgbClr val="FDAF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Operations and Maintenance</a:t>
          </a:r>
        </a:p>
      </dsp:txBody>
      <dsp:txXfrm>
        <a:off x="6565689" y="1922808"/>
        <a:ext cx="1875954" cy="18759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9FE8E-89C3-4A78-BDA1-E34920DDEC9D}" type="datetimeFigureOut">
              <a:rPr lang="en-US" smtClean="0"/>
              <a:t>8/16/2019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83813-30D5-400B-9DE8-D6F738FA1062}" type="slidenum">
              <a:rPr lang="en-US" smtClean="0"/>
              <a:t>‹#›</a:t>
            </a:fld>
            <a:endParaRPr lang="en-US"/>
          </a:p>
        </p:txBody>
      </p:sp>
    </p:spTree>
    <p:extLst>
      <p:ext uri="{BB962C8B-B14F-4D97-AF65-F5344CB8AC3E}">
        <p14:creationId xmlns:p14="http://schemas.microsoft.com/office/powerpoint/2010/main" val="147352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83813-30D5-400B-9DE8-D6F738FA1062}" type="slidenum">
              <a:rPr lang="en-US" smtClean="0"/>
              <a:t>1</a:t>
            </a:fld>
            <a:endParaRPr lang="en-US"/>
          </a:p>
        </p:txBody>
      </p:sp>
    </p:spTree>
    <p:extLst>
      <p:ext uri="{BB962C8B-B14F-4D97-AF65-F5344CB8AC3E}">
        <p14:creationId xmlns:p14="http://schemas.microsoft.com/office/powerpoint/2010/main" val="376490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6588" y="441325"/>
            <a:ext cx="3044825" cy="2284413"/>
          </a:xfrm>
        </p:spPr>
      </p:sp>
      <p:sp>
        <p:nvSpPr>
          <p:cNvPr id="3" name="Notes Placeholder 2"/>
          <p:cNvSpPr>
            <a:spLocks noGrp="1"/>
          </p:cNvSpPr>
          <p:nvPr>
            <p:ph type="body" idx="1"/>
          </p:nvPr>
        </p:nvSpPr>
        <p:spPr>
          <a:xfrm>
            <a:off x="254000" y="2946400"/>
            <a:ext cx="6400800" cy="5511800"/>
          </a:xfrm>
        </p:spPr>
        <p:txBody>
          <a:bodyPr>
            <a:normAutofit lnSpcReduction="10000"/>
          </a:bodyPr>
          <a:lstStyle/>
          <a:p>
            <a:r>
              <a:rPr lang="en-US" sz="1400" dirty="0">
                <a:latin typeface="Arial" panose="020B0604020202020204" pitchFamily="34" charset="0"/>
                <a:cs typeface="Arial" panose="020B0604020202020204" pitchFamily="34" charset="0"/>
              </a:rPr>
              <a:t>This slide shows a listing of how the Tollway further explored many other more sustainable initiatives relative to concrete and concrete pavements, once again all supported by research studies. Many of these initiatives resulted in obvious social and environmental benefits, not just economic benefits.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These studies include: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An NCHRP study on the quietest pavement textures for concrete pavements.  As many as 16 surface finishes were evaluated that resulted in our </a:t>
            </a:r>
            <a:r>
              <a:rPr lang="en-US" sz="1400" dirty="0" err="1">
                <a:latin typeface="Arial" panose="020B0604020202020204" pitchFamily="34" charset="0"/>
                <a:cs typeface="Arial" panose="020B0604020202020204" pitchFamily="34" charset="0"/>
              </a:rPr>
              <a:t>tining</a:t>
            </a:r>
            <a:r>
              <a:rPr lang="en-US" sz="1400" dirty="0">
                <a:latin typeface="Arial" panose="020B0604020202020204" pitchFamily="34" charset="0"/>
                <a:cs typeface="Arial" panose="020B0604020202020204" pitchFamily="34" charset="0"/>
              </a:rPr>
              <a:t> specifications to be changed from transverse to longitudinal.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specifications for concrete mix designs were converted from prescriptive-type specifications to performance-based specifications through studies at the CTL Group laboratories. This has led to most of Tollway mixes to now be optimized in gradation with less Portland cement needed and higher levels of supplementary cements used.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involvement in an FHWA SHRP2 R05 project on precast pavements helped the Tollway develop its own generic precast pavement system.  Thousands of precast pavement slabs have since been placed on our system with great social benefit of minimizing traffic impact as we rehabilitate existing roadways.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Involvement in the SHRP2 R21 project on composite two-lift concrete pavements combined with research on black rock or coarse RAP containing concrete mixes at the University of Illinois cleared the path for nearly 35 miles of reconstructed and widened I-90 to be built as two-lift composite pavement for both great environmental and cost benefits.</a:t>
            </a:r>
          </a:p>
          <a:p>
            <a:endParaRPr lang="en-US" dirty="0"/>
          </a:p>
        </p:txBody>
      </p:sp>
      <p:sp>
        <p:nvSpPr>
          <p:cNvPr id="4" name="Slide Number Placeholder 3"/>
          <p:cNvSpPr>
            <a:spLocks noGrp="1"/>
          </p:cNvSpPr>
          <p:nvPr>
            <p:ph type="sldNum" sz="quarter" idx="10"/>
          </p:nvPr>
        </p:nvSpPr>
        <p:spPr/>
        <p:txBody>
          <a:bodyPr/>
          <a:lstStyle/>
          <a:p>
            <a:fld id="{7C23FAF3-AD86-4710-A164-A4F0D6317DA1}" type="slidenum">
              <a:rPr lang="en-US" smtClean="0"/>
              <a:t>11</a:t>
            </a:fld>
            <a:endParaRPr lang="en-US"/>
          </a:p>
        </p:txBody>
      </p:sp>
    </p:spTree>
    <p:extLst>
      <p:ext uri="{BB962C8B-B14F-4D97-AF65-F5344CB8AC3E}">
        <p14:creationId xmlns:p14="http://schemas.microsoft.com/office/powerpoint/2010/main" val="222025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12</a:t>
            </a:fld>
            <a:endParaRPr lang="en-US"/>
          </a:p>
        </p:txBody>
      </p:sp>
    </p:spTree>
    <p:extLst>
      <p:ext uri="{BB962C8B-B14F-4D97-AF65-F5344CB8AC3E}">
        <p14:creationId xmlns:p14="http://schemas.microsoft.com/office/powerpoint/2010/main" val="27189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13</a:t>
            </a:fld>
            <a:endParaRPr lang="en-US"/>
          </a:p>
        </p:txBody>
      </p:sp>
    </p:spTree>
    <p:extLst>
      <p:ext uri="{BB962C8B-B14F-4D97-AF65-F5344CB8AC3E}">
        <p14:creationId xmlns:p14="http://schemas.microsoft.com/office/powerpoint/2010/main" val="1140426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6588" y="336550"/>
            <a:ext cx="3044825" cy="2284413"/>
          </a:xfrm>
        </p:spPr>
      </p:sp>
      <p:sp>
        <p:nvSpPr>
          <p:cNvPr id="3" name="Notes Placeholder 2"/>
          <p:cNvSpPr>
            <a:spLocks noGrp="1"/>
          </p:cNvSpPr>
          <p:nvPr>
            <p:ph type="body" idx="1"/>
          </p:nvPr>
        </p:nvSpPr>
        <p:spPr>
          <a:xfrm>
            <a:off x="203200" y="2844800"/>
            <a:ext cx="6451600" cy="5613400"/>
          </a:xfrm>
        </p:spPr>
        <p:txBody>
          <a:bodyPr>
            <a:normAutofit lnSpcReduction="10000"/>
          </a:bodyPr>
          <a:lstStyle/>
          <a:p>
            <a:r>
              <a:rPr lang="en-US" sz="1400" dirty="0">
                <a:latin typeface="Arial" panose="020B0604020202020204" pitchFamily="34" charset="0"/>
                <a:cs typeface="Arial" panose="020B0604020202020204" pitchFamily="34" charset="0"/>
              </a:rPr>
              <a:t>Sustainability can’t be improved if it is not measured to determine if improvements are occurring. The use of life cycle cost analysis for various pavement types is applied to all new pavement reconstruction and new construction projects.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Sustainability is a weighted factor in all LCCA calculations and the savings that improved sustainability has provided gives good reason to integrate it into LCCA programs. [Give detail of more than $100 million savings over 8 years.]</a:t>
            </a:r>
          </a:p>
          <a:p>
            <a:endParaRPr lang="en-US" sz="1400" dirty="0">
              <a:latin typeface="Arial" panose="020B0604020202020204" pitchFamily="34" charset="0"/>
              <a:cs typeface="Arial" panose="020B0604020202020204" pitchFamily="34" charset="0"/>
            </a:endParaRPr>
          </a:p>
          <a:p>
            <a:r>
              <a:rPr lang="en-US" sz="1400" b="1" dirty="0">
                <a:solidFill>
                  <a:srgbClr val="FF0000"/>
                </a:solidFill>
                <a:latin typeface="Arial" panose="020B0604020202020204" pitchFamily="34" charset="0"/>
                <a:cs typeface="Arial" panose="020B0604020202020204" pitchFamily="34" charset="0"/>
              </a:rPr>
              <a:t>THESE NOTES ARE OLD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next step will be the implementation of a sustainability rating system most applicable to the Tollway system. CH2M Hill and AECOM are the Tollway’s consultants leading the effort to get the FHWA’s INVEST rating system implemented fully for the Tollway over the course of the next year and a half.  This program helps to measure the social benefits impacts that improved or reduced sustainability can have on an agency’s capital program and operations.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development of life cycle assessment tools is another big endeavor that will be led by our pavement management consultant, Applied Research Associates, in combination with a number of researchers including many from the University of Illinois. </a:t>
            </a:r>
            <a:r>
              <a:rPr lang="en-US" sz="1400" dirty="0" err="1">
                <a:latin typeface="Arial" panose="020B0604020202020204" pitchFamily="34" charset="0"/>
                <a:cs typeface="Arial" panose="020B0604020202020204" pitchFamily="34" charset="0"/>
              </a:rPr>
              <a:t>LCAs</a:t>
            </a:r>
            <a:r>
              <a:rPr lang="en-US" sz="1400" dirty="0">
                <a:latin typeface="Arial" panose="020B0604020202020204" pitchFamily="34" charset="0"/>
                <a:cs typeface="Arial" panose="020B0604020202020204" pitchFamily="34" charset="0"/>
              </a:rPr>
              <a:t> are needed to measure the environmental leg of sustainability and is what I will be putting attention to in this presentation.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Millions of dollars are being provided by the Tollway to complete these goals over the course of the next year. For the amount of investment being put into these projects, a good return on our investments will be critical.</a:t>
            </a:r>
          </a:p>
          <a:p>
            <a:endParaRPr lang="en-US" dirty="0"/>
          </a:p>
          <a:p>
            <a:endParaRPr lang="en-US" dirty="0"/>
          </a:p>
        </p:txBody>
      </p:sp>
      <p:sp>
        <p:nvSpPr>
          <p:cNvPr id="4" name="Slide Number Placeholder 3"/>
          <p:cNvSpPr>
            <a:spLocks noGrp="1"/>
          </p:cNvSpPr>
          <p:nvPr>
            <p:ph type="sldNum" sz="quarter" idx="10"/>
          </p:nvPr>
        </p:nvSpPr>
        <p:spPr/>
        <p:txBody>
          <a:bodyPr/>
          <a:lstStyle/>
          <a:p>
            <a:fld id="{7C23FAF3-AD86-4710-A164-A4F0D6317DA1}" type="slidenum">
              <a:rPr lang="en-US" smtClean="0"/>
              <a:t>14</a:t>
            </a:fld>
            <a:endParaRPr lang="en-US"/>
          </a:p>
        </p:txBody>
      </p:sp>
    </p:spTree>
    <p:extLst>
      <p:ext uri="{BB962C8B-B14F-4D97-AF65-F5344CB8AC3E}">
        <p14:creationId xmlns:p14="http://schemas.microsoft.com/office/powerpoint/2010/main" val="173434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6588" y="423863"/>
            <a:ext cx="3044825" cy="2284412"/>
          </a:xfrm>
        </p:spPr>
      </p:sp>
      <p:sp>
        <p:nvSpPr>
          <p:cNvPr id="3" name="Notes Placeholder 2"/>
          <p:cNvSpPr>
            <a:spLocks noGrp="1"/>
          </p:cNvSpPr>
          <p:nvPr>
            <p:ph type="body" idx="1"/>
          </p:nvPr>
        </p:nvSpPr>
        <p:spPr>
          <a:xfrm>
            <a:off x="254000" y="2946400"/>
            <a:ext cx="6400800" cy="5511800"/>
          </a:xfrm>
        </p:spPr>
        <p:txBody>
          <a:bodyPr/>
          <a:lstStyle/>
          <a:p>
            <a:pPr marL="182848" indent="-182848">
              <a:buFont typeface="Arial"/>
              <a:buChar char="•"/>
              <a:defRPr/>
            </a:pPr>
            <a:r>
              <a:rPr lang="en-US" sz="1400" dirty="0">
                <a:latin typeface="Arial" panose="020B0604020202020204" pitchFamily="34" charset="0"/>
                <a:cs typeface="Arial" panose="020B0604020202020204" pitchFamily="34" charset="0"/>
              </a:rPr>
              <a:t>INVEST reviews the whole transportation infrastructure lifecycle, not just one part. </a:t>
            </a:r>
          </a:p>
          <a:p>
            <a:pPr>
              <a:defRPr/>
            </a:pPr>
            <a:endParaRPr lang="en-US" sz="1400" dirty="0">
              <a:latin typeface="Arial" panose="020B0604020202020204" pitchFamily="34" charset="0"/>
              <a:cs typeface="Arial" panose="020B0604020202020204" pitchFamily="34" charset="0"/>
            </a:endParaRPr>
          </a:p>
          <a:p>
            <a:pPr marL="182848" indent="-182848">
              <a:buFont typeface="Arial"/>
              <a:buChar char="•"/>
              <a:defRPr/>
            </a:pPr>
            <a:r>
              <a:rPr lang="en-US" sz="1400" dirty="0">
                <a:latin typeface="Arial" panose="020B0604020202020204" pitchFamily="34" charset="0"/>
                <a:cs typeface="Arial" panose="020B0604020202020204" pitchFamily="34" charset="0"/>
              </a:rPr>
              <a:t>It is built around three modules that represent three phases of the infrastructure’s lifecycle – System Planning &amp; Processes, Project Development (which includes project planning, design and construction) and Operations &amp; Maintenance. </a:t>
            </a:r>
          </a:p>
          <a:p>
            <a:pPr>
              <a:defRPr/>
            </a:pPr>
            <a:endParaRPr lang="en-US" sz="1400" dirty="0">
              <a:latin typeface="Arial" panose="020B0604020202020204" pitchFamily="34" charset="0"/>
              <a:cs typeface="Arial" panose="020B0604020202020204" pitchFamily="34" charset="0"/>
            </a:endParaRPr>
          </a:p>
          <a:p>
            <a:pPr marL="182848" indent="-182848">
              <a:buFont typeface="Arial"/>
              <a:buChar char="•"/>
              <a:defRPr/>
            </a:pPr>
            <a:r>
              <a:rPr lang="en-US" sz="1400" dirty="0">
                <a:latin typeface="Arial" panose="020B0604020202020204" pitchFamily="34" charset="0"/>
                <a:cs typeface="Arial" panose="020B0604020202020204" pitchFamily="34" charset="0"/>
              </a:rPr>
              <a:t>No matter where a transportation agency is in this lifecycle, INVEST can help it assess its sustainability progress and identify areas for improvement. </a:t>
            </a:r>
          </a:p>
          <a:p>
            <a:endParaRPr lang="en-US" dirty="0"/>
          </a:p>
        </p:txBody>
      </p:sp>
      <p:sp>
        <p:nvSpPr>
          <p:cNvPr id="4" name="Slide Number Placeholder 3"/>
          <p:cNvSpPr>
            <a:spLocks noGrp="1"/>
          </p:cNvSpPr>
          <p:nvPr>
            <p:ph type="sldNum" sz="quarter" idx="10"/>
          </p:nvPr>
        </p:nvSpPr>
        <p:spPr/>
        <p:txBody>
          <a:bodyPr/>
          <a:lstStyle/>
          <a:p>
            <a:fld id="{7C23FAF3-AD86-4710-A164-A4F0D6317DA1}" type="slidenum">
              <a:rPr lang="en-US" smtClean="0"/>
              <a:t>15</a:t>
            </a:fld>
            <a:endParaRPr lang="en-US"/>
          </a:p>
        </p:txBody>
      </p:sp>
    </p:spTree>
    <p:extLst>
      <p:ext uri="{BB962C8B-B14F-4D97-AF65-F5344CB8AC3E}">
        <p14:creationId xmlns:p14="http://schemas.microsoft.com/office/powerpoint/2010/main" val="2952013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4213"/>
            <a:ext cx="4572000" cy="342900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870245-4F78-4845-B163-E46625C650A5}" type="slidenum">
              <a:rPr lang="en-US" smtClean="0"/>
              <a:pPr>
                <a:defRPr/>
              </a:pPr>
              <a:t>16</a:t>
            </a:fld>
            <a:endParaRPr lang="en-US" dirty="0"/>
          </a:p>
        </p:txBody>
      </p:sp>
    </p:spTree>
    <p:extLst>
      <p:ext uri="{BB962C8B-B14F-4D97-AF65-F5344CB8AC3E}">
        <p14:creationId xmlns:p14="http://schemas.microsoft.com/office/powerpoint/2010/main" val="273880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4213"/>
            <a:ext cx="4572000" cy="342900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870245-4F78-4845-B163-E46625C650A5}" type="slidenum">
              <a:rPr lang="en-US" smtClean="0"/>
              <a:pPr>
                <a:defRPr/>
              </a:pPr>
              <a:t>17</a:t>
            </a:fld>
            <a:endParaRPr lang="en-US" dirty="0"/>
          </a:p>
        </p:txBody>
      </p:sp>
    </p:spTree>
    <p:extLst>
      <p:ext uri="{BB962C8B-B14F-4D97-AF65-F5344CB8AC3E}">
        <p14:creationId xmlns:p14="http://schemas.microsoft.com/office/powerpoint/2010/main" val="4125595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18</a:t>
            </a:fld>
            <a:endParaRPr lang="en-US"/>
          </a:p>
        </p:txBody>
      </p:sp>
    </p:spTree>
    <p:extLst>
      <p:ext uri="{BB962C8B-B14F-4D97-AF65-F5344CB8AC3E}">
        <p14:creationId xmlns:p14="http://schemas.microsoft.com/office/powerpoint/2010/main" val="393939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20</a:t>
            </a:fld>
            <a:endParaRPr lang="en-US"/>
          </a:p>
        </p:txBody>
      </p:sp>
    </p:spTree>
    <p:extLst>
      <p:ext uri="{BB962C8B-B14F-4D97-AF65-F5344CB8AC3E}">
        <p14:creationId xmlns:p14="http://schemas.microsoft.com/office/powerpoint/2010/main" val="362220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21</a:t>
            </a:fld>
            <a:endParaRPr lang="en-US"/>
          </a:p>
        </p:txBody>
      </p:sp>
    </p:spTree>
    <p:extLst>
      <p:ext uri="{BB962C8B-B14F-4D97-AF65-F5344CB8AC3E}">
        <p14:creationId xmlns:p14="http://schemas.microsoft.com/office/powerpoint/2010/main" val="415638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427038"/>
            <a:ext cx="3048000" cy="2286000"/>
          </a:xfrm>
        </p:spPr>
      </p:sp>
      <p:sp>
        <p:nvSpPr>
          <p:cNvPr id="3" name="Notes Placeholder 2"/>
          <p:cNvSpPr>
            <a:spLocks noGrp="1"/>
          </p:cNvSpPr>
          <p:nvPr>
            <p:ph type="body" idx="1"/>
          </p:nvPr>
        </p:nvSpPr>
        <p:spPr>
          <a:xfrm>
            <a:off x="237067" y="2963333"/>
            <a:ext cx="6417733" cy="5494867"/>
          </a:xfrm>
        </p:spPr>
        <p:txBody>
          <a:bodyPr/>
          <a:lstStyle/>
          <a:p>
            <a:r>
              <a:rPr lang="en-US" sz="1400" dirty="0">
                <a:latin typeface="Arial" panose="020B0604020202020204" pitchFamily="34" charset="0"/>
                <a:cs typeface="Arial" panose="020B0604020202020204" pitchFamily="34" charset="0"/>
              </a:rPr>
              <a:t>The Illinois Tollway was created by the Illinois Legislature in 1953.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Tollway is responsible for the construction, operation, regulation and maintenance of tollroads throughout Northern Illinois.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Tollway is not privately owned. It is a state agency and completely separate from the Illinois Department of Transportation.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Tollway does not receive state or federal tax dollars to support maintenance and operation. It operates a user-fee system, which means that only those who use it pay for it.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original Tollway system opened in 1958, serving as a bypass around Chicago to connect Indiana and Wisconsin. Today, most of our customers are daily commuters traveling from one suburb to the next.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Tollway system consists of five roadways that span 294 miles across 12 counties in Northern Illinois: </a:t>
            </a:r>
          </a:p>
          <a:p>
            <a:pPr marL="454025" indent="-225425">
              <a:buFont typeface="Arial" panose="020B0604020202020204" pitchFamily="34" charset="0"/>
              <a:buChar char="•"/>
            </a:pPr>
            <a:r>
              <a:rPr lang="en-US" sz="1400" dirty="0">
                <a:latin typeface="Arial" panose="020B0604020202020204" pitchFamily="34" charset="0"/>
                <a:cs typeface="Arial" panose="020B0604020202020204" pitchFamily="34" charset="0"/>
              </a:rPr>
              <a:t>Tri-State Tollway (I-94/I-294/I-80)</a:t>
            </a:r>
          </a:p>
          <a:p>
            <a:pPr marL="454025" indent="-225425">
              <a:buFont typeface="Arial" panose="020B0604020202020204" pitchFamily="34" charset="0"/>
              <a:buChar char="•"/>
            </a:pPr>
            <a:r>
              <a:rPr lang="en-US" sz="1400" dirty="0">
                <a:latin typeface="Arial" panose="020B0604020202020204" pitchFamily="34" charset="0"/>
                <a:cs typeface="Arial" panose="020B0604020202020204" pitchFamily="34" charset="0"/>
              </a:rPr>
              <a:t>Jane Addams Memorial Tollway (I-90)</a:t>
            </a:r>
          </a:p>
          <a:p>
            <a:pPr marL="454025" indent="-225425">
              <a:buFont typeface="Arial" panose="020B0604020202020204" pitchFamily="34" charset="0"/>
              <a:buChar char="•"/>
            </a:pPr>
            <a:r>
              <a:rPr lang="en-US" sz="1400" dirty="0">
                <a:latin typeface="Arial" panose="020B0604020202020204" pitchFamily="34" charset="0"/>
                <a:cs typeface="Arial" panose="020B0604020202020204" pitchFamily="34" charset="0"/>
              </a:rPr>
              <a:t>Reagan Memorial Tollway (I-88)</a:t>
            </a:r>
          </a:p>
          <a:p>
            <a:pPr marL="454025" indent="-225425">
              <a:buFont typeface="Arial" panose="020B0604020202020204" pitchFamily="34" charset="0"/>
              <a:buChar char="•"/>
            </a:pPr>
            <a:r>
              <a:rPr lang="en-US" sz="1400" dirty="0">
                <a:latin typeface="Arial" panose="020B0604020202020204" pitchFamily="34" charset="0"/>
                <a:cs typeface="Arial" panose="020B0604020202020204" pitchFamily="34" charset="0"/>
              </a:rPr>
              <a:t>Veterans Memorial Tollway (I-355)</a:t>
            </a:r>
          </a:p>
          <a:p>
            <a:pPr marL="454025" indent="-225425">
              <a:buFont typeface="Arial" panose="020B0604020202020204" pitchFamily="34" charset="0"/>
              <a:buChar char="•"/>
            </a:pPr>
            <a:r>
              <a:rPr lang="en-US" sz="1400" dirty="0">
                <a:latin typeface="Arial" panose="020B0604020202020204" pitchFamily="34" charset="0"/>
                <a:cs typeface="Arial" panose="020B0604020202020204" pitchFamily="34" charset="0"/>
              </a:rPr>
              <a:t>Illinois Route 390 Tollway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Tollway system serves more than 1.6 million vehicles a day. </a:t>
            </a:r>
          </a:p>
        </p:txBody>
      </p:sp>
      <p:sp>
        <p:nvSpPr>
          <p:cNvPr id="4" name="Slide Number Placeholder 3"/>
          <p:cNvSpPr>
            <a:spLocks noGrp="1"/>
          </p:cNvSpPr>
          <p:nvPr>
            <p:ph type="sldNum" sz="quarter" idx="10"/>
          </p:nvPr>
        </p:nvSpPr>
        <p:spPr/>
        <p:txBody>
          <a:bodyPr/>
          <a:lstStyle/>
          <a:p>
            <a:fld id="{F6483813-30D5-400B-9DE8-D6F738FA1062}" type="slidenum">
              <a:rPr lang="en-US" smtClean="0"/>
              <a:t>2</a:t>
            </a:fld>
            <a:endParaRPr lang="en-US"/>
          </a:p>
        </p:txBody>
      </p:sp>
    </p:spTree>
    <p:extLst>
      <p:ext uri="{BB962C8B-B14F-4D97-AF65-F5344CB8AC3E}">
        <p14:creationId xmlns:p14="http://schemas.microsoft.com/office/powerpoint/2010/main" val="122053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22</a:t>
            </a:fld>
            <a:endParaRPr lang="en-US"/>
          </a:p>
        </p:txBody>
      </p:sp>
    </p:spTree>
    <p:extLst>
      <p:ext uri="{BB962C8B-B14F-4D97-AF65-F5344CB8AC3E}">
        <p14:creationId xmlns:p14="http://schemas.microsoft.com/office/powerpoint/2010/main" val="772423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23</a:t>
            </a:fld>
            <a:endParaRPr lang="en-US"/>
          </a:p>
        </p:txBody>
      </p:sp>
    </p:spTree>
    <p:extLst>
      <p:ext uri="{BB962C8B-B14F-4D97-AF65-F5344CB8AC3E}">
        <p14:creationId xmlns:p14="http://schemas.microsoft.com/office/powerpoint/2010/main" val="1087640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24</a:t>
            </a:fld>
            <a:endParaRPr lang="en-US"/>
          </a:p>
        </p:txBody>
      </p:sp>
    </p:spTree>
    <p:extLst>
      <p:ext uri="{BB962C8B-B14F-4D97-AF65-F5344CB8AC3E}">
        <p14:creationId xmlns:p14="http://schemas.microsoft.com/office/powerpoint/2010/main" val="1576305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83813-30D5-400B-9DE8-D6F738FA1062}" type="slidenum">
              <a:rPr lang="en-US" smtClean="0"/>
              <a:t>25</a:t>
            </a:fld>
            <a:endParaRPr lang="en-US"/>
          </a:p>
        </p:txBody>
      </p:sp>
    </p:spTree>
    <p:extLst>
      <p:ext uri="{BB962C8B-B14F-4D97-AF65-F5344CB8AC3E}">
        <p14:creationId xmlns:p14="http://schemas.microsoft.com/office/powerpoint/2010/main" val="376490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3</a:t>
            </a:fld>
            <a:endParaRPr lang="en-US"/>
          </a:p>
        </p:txBody>
      </p:sp>
    </p:spTree>
    <p:extLst>
      <p:ext uri="{BB962C8B-B14F-4D97-AF65-F5344CB8AC3E}">
        <p14:creationId xmlns:p14="http://schemas.microsoft.com/office/powerpoint/2010/main" val="51708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4</a:t>
            </a:fld>
            <a:endParaRPr lang="en-US"/>
          </a:p>
        </p:txBody>
      </p:sp>
    </p:spTree>
    <p:extLst>
      <p:ext uri="{BB962C8B-B14F-4D97-AF65-F5344CB8AC3E}">
        <p14:creationId xmlns:p14="http://schemas.microsoft.com/office/powerpoint/2010/main" val="183200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83813-30D5-400B-9DE8-D6F738FA1062}" type="slidenum">
              <a:rPr lang="en-US" smtClean="0"/>
              <a:t>5</a:t>
            </a:fld>
            <a:endParaRPr lang="en-US"/>
          </a:p>
        </p:txBody>
      </p:sp>
    </p:spTree>
    <p:extLst>
      <p:ext uri="{BB962C8B-B14F-4D97-AF65-F5344CB8AC3E}">
        <p14:creationId xmlns:p14="http://schemas.microsoft.com/office/powerpoint/2010/main" val="194302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354013"/>
            <a:ext cx="3048000" cy="2286000"/>
          </a:xfrm>
        </p:spPr>
      </p:sp>
      <p:sp>
        <p:nvSpPr>
          <p:cNvPr id="3" name="Notes Placeholder 2"/>
          <p:cNvSpPr>
            <a:spLocks noGrp="1"/>
          </p:cNvSpPr>
          <p:nvPr>
            <p:ph type="body" idx="1"/>
          </p:nvPr>
        </p:nvSpPr>
        <p:spPr>
          <a:xfrm>
            <a:off x="220133" y="2844800"/>
            <a:ext cx="6417734" cy="5613400"/>
          </a:xfrm>
        </p:spPr>
        <p:txBody>
          <a:bodyPr/>
          <a:lstStyle/>
          <a:p>
            <a:r>
              <a:rPr lang="en-US" sz="1400" dirty="0">
                <a:latin typeface="Arial" panose="020B0604020202020204" pitchFamily="34" charset="0"/>
                <a:cs typeface="Arial" panose="020B0604020202020204" pitchFamily="34" charset="0"/>
              </a:rPr>
              <a:t>Recycling relative to the pavement base construction evolved when the first capital program was initiated nearly 15 years ago, the extensive cost savings that resulted from such recycling was realized. How such similar initiatives could be applied to the pavements and structures being built was the big unknown.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order to solve these problems, the Tollway initiated numerous research projects with various universities to determine how recycled or waste product materials from both the Tollway pavements being excavated and from outside sources could best be recycled into our new pavements without impacting the quality or life of the pavements.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research projects were first informal lab investigations funded through consulting contracts. As these initial informal projects showed continued success, a formal research program evolved about 10 years ago in which agreements for studies were directly developed between a university and the Tollway. Today, all research problem statements are solicited to multiple universities for the best studies to be proposed to resolve problems or issues.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Here are the aggregate</a:t>
            </a:r>
            <a:r>
              <a:rPr lang="en-US" sz="1400" baseline="0" dirty="0">
                <a:latin typeface="Arial" panose="020B0604020202020204" pitchFamily="34" charset="0"/>
                <a:cs typeface="Arial" panose="020B0604020202020204" pitchFamily="34" charset="0"/>
              </a:rPr>
              <a:t> initiatives that the Tollway has standardized for all reconstructed pavements and allow on all newly constructed pavements.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Summarizing the research and cost calculations in detail would take additional hours. Detail of this all can be found in a 30-page report that I can easily provide to anyone upon request, in a shorter paper in the TRB directory for meeting and an even shorter summary published in </a:t>
            </a:r>
            <a:r>
              <a:rPr lang="en-US" sz="1400" dirty="0" err="1">
                <a:latin typeface="Arial" panose="020B0604020202020204" pitchFamily="34" charset="0"/>
                <a:cs typeface="Arial" panose="020B0604020202020204" pitchFamily="34" charset="0"/>
              </a:rPr>
              <a:t>TRNews</a:t>
            </a:r>
            <a:r>
              <a:rPr lang="en-US" sz="1400" dirty="0">
                <a:latin typeface="Arial" panose="020B0604020202020204" pitchFamily="34" charset="0"/>
                <a:cs typeface="Arial" panose="020B0604020202020204" pitchFamily="34" charset="0"/>
              </a:rPr>
              <a:t> magazine.</a:t>
            </a:r>
          </a:p>
        </p:txBody>
      </p:sp>
      <p:sp>
        <p:nvSpPr>
          <p:cNvPr id="4" name="Slide Number Placeholder 3"/>
          <p:cNvSpPr>
            <a:spLocks noGrp="1"/>
          </p:cNvSpPr>
          <p:nvPr>
            <p:ph type="sldNum" sz="quarter" idx="10"/>
          </p:nvPr>
        </p:nvSpPr>
        <p:spPr/>
        <p:txBody>
          <a:bodyPr/>
          <a:lstStyle/>
          <a:p>
            <a:fld id="{7C23FAF3-AD86-4710-A164-A4F0D6317DA1}" type="slidenum">
              <a:rPr lang="en-US" smtClean="0"/>
              <a:t>6</a:t>
            </a:fld>
            <a:endParaRPr lang="en-US"/>
          </a:p>
        </p:txBody>
      </p:sp>
    </p:spTree>
    <p:extLst>
      <p:ext uri="{BB962C8B-B14F-4D97-AF65-F5344CB8AC3E}">
        <p14:creationId xmlns:p14="http://schemas.microsoft.com/office/powerpoint/2010/main" val="378657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6588" y="301625"/>
            <a:ext cx="3044825" cy="2284413"/>
          </a:xfrm>
        </p:spPr>
      </p:sp>
      <p:sp>
        <p:nvSpPr>
          <p:cNvPr id="3" name="Notes Placeholder 2"/>
          <p:cNvSpPr>
            <a:spLocks noGrp="1"/>
          </p:cNvSpPr>
          <p:nvPr>
            <p:ph type="body" idx="1"/>
          </p:nvPr>
        </p:nvSpPr>
        <p:spPr>
          <a:xfrm>
            <a:off x="254000" y="2726267"/>
            <a:ext cx="6400800" cy="5731933"/>
          </a:xfrm>
        </p:spPr>
        <p:txBody>
          <a:bodyPr>
            <a:normAutofit fontScale="92500" lnSpcReduction="10000"/>
          </a:bodyPr>
          <a:lstStyle/>
          <a:p>
            <a:r>
              <a:rPr lang="en-US" sz="1400" dirty="0">
                <a:latin typeface="Arial" panose="020B0604020202020204" pitchFamily="34" charset="0"/>
                <a:cs typeface="Arial" panose="020B0604020202020204" pitchFamily="34" charset="0"/>
              </a:rPr>
              <a:t>The Tollway’s research started with asphalt mixes back in 2006 when a local terminal first offered to produce terminally blended GTR modified liquid asphalt. The agency teamed with a number of other local agencies and performed trial placement and production using the many short life temporary pavements that were being used for new concrete construction as our test beds.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Samples were sent off to the University of Illinois labs through informal agreements to study the performance of mixes produced using such a modifier. The results were positive and terminally blended GTR modifiers are a standard option to SBS polymer modifiers today.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development of FRAP specifications to fit the needs of our mainline and shoulder grindings was the next big initiative to establish specifications for.   Numerous studies evolved and resulted in specifications that allowed for much higher levels of RAP in mixes as a result of the fractionation process.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Then RAS came into the picture and a detailed formal study through Iowa State and the University of Illinois was initiated in 2009 that helped us to develop specifications for both RAS processing and effective limits for use in all Tollway asphalt mixes.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And, finally, how the warm-mix processes would impact such mixes having much higher </a:t>
            </a:r>
            <a:r>
              <a:rPr lang="en-US" sz="1400" dirty="0" err="1">
                <a:latin typeface="Arial" panose="020B0604020202020204" pitchFamily="34" charset="0"/>
                <a:cs typeface="Arial" panose="020B0604020202020204" pitchFamily="34" charset="0"/>
              </a:rPr>
              <a:t>ABR</a:t>
            </a:r>
            <a:r>
              <a:rPr lang="en-US" sz="1400" dirty="0">
                <a:latin typeface="Arial" panose="020B0604020202020204" pitchFamily="34" charset="0"/>
                <a:cs typeface="Arial" panose="020B0604020202020204" pitchFamily="34" charset="0"/>
              </a:rPr>
              <a:t> levels as a result of FRAP and RAS resulted in the need for more studies. Today warm-mix asphalt with high </a:t>
            </a:r>
            <a:r>
              <a:rPr lang="en-US" sz="1400" dirty="0" err="1">
                <a:latin typeface="Arial" panose="020B0604020202020204" pitchFamily="34" charset="0"/>
                <a:cs typeface="Arial" panose="020B0604020202020204" pitchFamily="34" charset="0"/>
              </a:rPr>
              <a:t>ABR</a:t>
            </a:r>
            <a:r>
              <a:rPr lang="en-US" sz="1400" dirty="0">
                <a:latin typeface="Arial" panose="020B0604020202020204" pitchFamily="34" charset="0"/>
                <a:cs typeface="Arial" panose="020B0604020202020204" pitchFamily="34" charset="0"/>
              </a:rPr>
              <a:t> levels are mandated on all Tollway projects.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recently completed study of aged in place high performance SMA mixes  with varied levels of </a:t>
            </a:r>
            <a:r>
              <a:rPr lang="en-US" sz="1400" dirty="0" err="1">
                <a:latin typeface="Arial" panose="020B0604020202020204" pitchFamily="34" charset="0"/>
                <a:cs typeface="Arial" panose="020B0604020202020204" pitchFamily="34" charset="0"/>
              </a:rPr>
              <a:t>ABR</a:t>
            </a:r>
            <a:r>
              <a:rPr lang="en-US" sz="1400" dirty="0">
                <a:latin typeface="Arial" panose="020B0604020202020204" pitchFamily="34" charset="0"/>
                <a:cs typeface="Arial" panose="020B0604020202020204" pitchFamily="34" charset="0"/>
              </a:rPr>
              <a:t> and both SBS and </a:t>
            </a:r>
            <a:r>
              <a:rPr lang="en-US" sz="1400" dirty="0" err="1">
                <a:latin typeface="Arial" panose="020B0604020202020204" pitchFamily="34" charset="0"/>
                <a:cs typeface="Arial" panose="020B0604020202020204" pitchFamily="34" charset="0"/>
              </a:rPr>
              <a:t>GTR</a:t>
            </a:r>
            <a:r>
              <a:rPr lang="en-US" sz="1400" dirty="0">
                <a:latin typeface="Arial" panose="020B0604020202020204" pitchFamily="34" charset="0"/>
                <a:cs typeface="Arial" panose="020B0604020202020204" pitchFamily="34" charset="0"/>
              </a:rPr>
              <a:t> modifiers and both with and without a warm mix process used showed little difference in performance of these mixes.  Cracking potential in particular has not been impacted.  Numerous cores of mixes placed over the last 9 years were evaluated.</a:t>
            </a:r>
          </a:p>
          <a:p>
            <a:endParaRPr lang="en-US" dirty="0"/>
          </a:p>
        </p:txBody>
      </p:sp>
      <p:sp>
        <p:nvSpPr>
          <p:cNvPr id="4" name="Slide Number Placeholder 3"/>
          <p:cNvSpPr>
            <a:spLocks noGrp="1"/>
          </p:cNvSpPr>
          <p:nvPr>
            <p:ph type="sldNum" sz="quarter" idx="10"/>
          </p:nvPr>
        </p:nvSpPr>
        <p:spPr/>
        <p:txBody>
          <a:bodyPr/>
          <a:lstStyle/>
          <a:p>
            <a:fld id="{7C23FAF3-AD86-4710-A164-A4F0D6317DA1}" type="slidenum">
              <a:rPr lang="en-US" smtClean="0"/>
              <a:t>7</a:t>
            </a:fld>
            <a:endParaRPr lang="en-US"/>
          </a:p>
        </p:txBody>
      </p:sp>
    </p:spTree>
    <p:extLst>
      <p:ext uri="{BB962C8B-B14F-4D97-AF65-F5344CB8AC3E}">
        <p14:creationId xmlns:p14="http://schemas.microsoft.com/office/powerpoint/2010/main" val="321553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6588" y="284163"/>
            <a:ext cx="3044825" cy="2284412"/>
          </a:xfrm>
        </p:spPr>
      </p:sp>
      <p:sp>
        <p:nvSpPr>
          <p:cNvPr id="3" name="Notes Placeholder 2"/>
          <p:cNvSpPr>
            <a:spLocks noGrp="1"/>
          </p:cNvSpPr>
          <p:nvPr>
            <p:ph type="body" idx="1"/>
          </p:nvPr>
        </p:nvSpPr>
        <p:spPr>
          <a:xfrm>
            <a:off x="253999" y="2760133"/>
            <a:ext cx="6366933" cy="5698067"/>
          </a:xfrm>
        </p:spPr>
        <p:txBody>
          <a:bodyPr/>
          <a:lstStyle/>
          <a:p>
            <a:r>
              <a:rPr lang="en-US" sz="1400" dirty="0">
                <a:latin typeface="Arial" panose="020B0604020202020204" pitchFamily="34" charset="0"/>
                <a:cs typeface="Arial" panose="020B0604020202020204" pitchFamily="34" charset="0"/>
              </a:rPr>
              <a:t>The first one is to study the performance of other ground rubber processes, one being the dry process of feeding grounded tires into the plant directly and another using GTR pellets that can be more easily blended at the asphalt terminal or refinery.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right photo shows the dry process in progress at one of our plants last summer in which trial batches were produced and test sections placed.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Another large scale study looked at the best way to develop an asphalt mix design process that uses performance measurements for design rather than volumetric properties.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is for mix designs only, not for construction as the asphalt industry has a ways to go to find a simple cheap and fast test method for field measurement of asphalt crack resistance.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However, for most of the Tollway’s research to date, the DCT tester and Hamburg wheel have been effective means of measuring crack and rutting resistance.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Tollway needs to study the best ways to specify measurement of performance and establish the limits for measurement. The left photo shows a DCT test specimen. </a:t>
            </a:r>
          </a:p>
          <a:p>
            <a:endParaRPr lang="en-US" dirty="0"/>
          </a:p>
        </p:txBody>
      </p:sp>
      <p:sp>
        <p:nvSpPr>
          <p:cNvPr id="4" name="Slide Number Placeholder 3"/>
          <p:cNvSpPr>
            <a:spLocks noGrp="1"/>
          </p:cNvSpPr>
          <p:nvPr>
            <p:ph type="sldNum" sz="quarter" idx="10"/>
          </p:nvPr>
        </p:nvSpPr>
        <p:spPr/>
        <p:txBody>
          <a:bodyPr/>
          <a:lstStyle/>
          <a:p>
            <a:fld id="{7C23FAF3-AD86-4710-A164-A4F0D6317DA1}" type="slidenum">
              <a:rPr lang="en-US" smtClean="0"/>
              <a:t>8</a:t>
            </a:fld>
            <a:endParaRPr lang="en-US"/>
          </a:p>
        </p:txBody>
      </p:sp>
    </p:spTree>
    <p:extLst>
      <p:ext uri="{BB962C8B-B14F-4D97-AF65-F5344CB8AC3E}">
        <p14:creationId xmlns:p14="http://schemas.microsoft.com/office/powerpoint/2010/main" val="208985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3FAF3-AD86-4710-A164-A4F0D6317DA1}" type="slidenum">
              <a:rPr lang="en-US" smtClean="0"/>
              <a:t>9</a:t>
            </a:fld>
            <a:endParaRPr lang="en-US"/>
          </a:p>
        </p:txBody>
      </p:sp>
    </p:spTree>
    <p:extLst>
      <p:ext uri="{BB962C8B-B14F-4D97-AF65-F5344CB8AC3E}">
        <p14:creationId xmlns:p14="http://schemas.microsoft.com/office/powerpoint/2010/main" val="74975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0" y="2329927"/>
            <a:ext cx="9144000" cy="1645024"/>
          </a:xfrm>
          <a:solidFill>
            <a:srgbClr val="007527">
              <a:alpha val="84706"/>
            </a:srgbClr>
          </a:solidFill>
        </p:spPr>
        <p:txBody>
          <a:bodyPr>
            <a:normAutofit/>
          </a:bodyPr>
          <a:lstStyle>
            <a:lvl1pPr algn="ctr">
              <a:defRPr sz="4800" b="1" baseline="0">
                <a:solidFill>
                  <a:schemeClr val="bg1"/>
                </a:solidFill>
              </a:defRPr>
            </a:lvl1pPr>
          </a:lstStyle>
          <a:p>
            <a:endParaRPr lang="en-US" dirty="0"/>
          </a:p>
        </p:txBody>
      </p:sp>
      <p:sp>
        <p:nvSpPr>
          <p:cNvPr id="9" name="Subtitle 2"/>
          <p:cNvSpPr>
            <a:spLocks noGrp="1"/>
          </p:cNvSpPr>
          <p:nvPr>
            <p:ph type="subTitle" idx="1"/>
          </p:nvPr>
        </p:nvSpPr>
        <p:spPr>
          <a:xfrm>
            <a:off x="1371600" y="3979433"/>
            <a:ext cx="6400800" cy="2139576"/>
          </a:xfrm>
        </p:spPr>
        <p:txBody>
          <a:bodyPr>
            <a:normAutofit/>
          </a:bodyPr>
          <a:lstStyle>
            <a:lvl1pPr marL="0" indent="0" algn="ctr">
              <a:buNone/>
              <a:defRPr sz="2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6"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310443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6" name="Title Placeholder 1"/>
          <p:cNvSpPr>
            <a:spLocks noGrp="1"/>
          </p:cNvSpPr>
          <p:nvPr>
            <p:ph type="title"/>
          </p:nvPr>
        </p:nvSpPr>
        <p:spPr>
          <a:xfrm>
            <a:off x="457200" y="317167"/>
            <a:ext cx="8229600" cy="756721"/>
          </a:xfrm>
          <a:prstGeom prst="rect">
            <a:avLst/>
          </a:prstGeom>
        </p:spPr>
        <p:txBody>
          <a:bodyPr vert="horz" lIns="91440" tIns="45720" rIns="91440" bIns="45720" rtlCol="0" anchor="ctr">
            <a:normAutofit/>
          </a:bodyPr>
          <a:lstStyle/>
          <a:p>
            <a:r>
              <a:rPr lang="en-US" dirty="0"/>
              <a:t>Click To Edit Master Title Style</a:t>
            </a:r>
          </a:p>
        </p:txBody>
      </p:sp>
      <p:sp>
        <p:nvSpPr>
          <p:cNvPr id="9"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341700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1 image">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826000" y="1253067"/>
            <a:ext cx="3835400" cy="4563533"/>
          </a:xfrm>
        </p:spPr>
        <p:txBody>
          <a:bodyPr/>
          <a:lstStyle/>
          <a:p>
            <a:pPr lvl="3"/>
            <a:endParaRPr lang="en-US" dirty="0"/>
          </a:p>
        </p:txBody>
      </p:sp>
      <p:sp>
        <p:nvSpPr>
          <p:cNvPr id="9" name="Text Placeholder 12"/>
          <p:cNvSpPr>
            <a:spLocks noGrp="1"/>
          </p:cNvSpPr>
          <p:nvPr>
            <p:ph type="body" sz="quarter" idx="17"/>
          </p:nvPr>
        </p:nvSpPr>
        <p:spPr>
          <a:xfrm>
            <a:off x="461466" y="1294062"/>
            <a:ext cx="3998239" cy="4513180"/>
          </a:xfrm>
        </p:spPr>
        <p:txBody>
          <a:bodyPr>
            <a:normAutofit/>
          </a:bodyPr>
          <a:lstStyle>
            <a:lvl1pPr marL="0" indent="0">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7"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11" name="Title Placeholder 1"/>
          <p:cNvSpPr>
            <a:spLocks noGrp="1"/>
          </p:cNvSpPr>
          <p:nvPr>
            <p:ph type="title"/>
          </p:nvPr>
        </p:nvSpPr>
        <p:spPr>
          <a:xfrm>
            <a:off x="457200" y="317167"/>
            <a:ext cx="8229600" cy="756721"/>
          </a:xfrm>
          <a:prstGeom prst="rect">
            <a:avLst/>
          </a:prstGeom>
        </p:spPr>
        <p:txBody>
          <a:bodyPr vert="horz" lIns="91440" tIns="45720" rIns="91440" bIns="45720" rtlCol="0" anchor="ctr">
            <a:normAutofit/>
          </a:bodyPr>
          <a:lstStyle/>
          <a:p>
            <a:r>
              <a:rPr lang="en-US" dirty="0"/>
              <a:t>Click To Edit Master Title Style</a:t>
            </a:r>
          </a:p>
        </p:txBody>
      </p:sp>
      <p:sp>
        <p:nvSpPr>
          <p:cNvPr id="12"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1514258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826000" y="1253067"/>
            <a:ext cx="3835400" cy="2175933"/>
          </a:xfrm>
        </p:spPr>
        <p:txBody>
          <a:bodyPr/>
          <a:lstStyle/>
          <a:p>
            <a:pPr lvl="3"/>
            <a:endParaRPr lang="en-US" dirty="0"/>
          </a:p>
        </p:txBody>
      </p:sp>
      <p:sp>
        <p:nvSpPr>
          <p:cNvPr id="8" name="Content Placeholder 2"/>
          <p:cNvSpPr>
            <a:spLocks noGrp="1"/>
          </p:cNvSpPr>
          <p:nvPr>
            <p:ph sz="quarter" idx="16"/>
          </p:nvPr>
        </p:nvSpPr>
        <p:spPr>
          <a:xfrm>
            <a:off x="4826000" y="3556000"/>
            <a:ext cx="3835400" cy="2175933"/>
          </a:xfrm>
        </p:spPr>
        <p:txBody>
          <a:bodyPr/>
          <a:lstStyle/>
          <a:p>
            <a:pPr lvl="3"/>
            <a:endParaRPr lang="en-US" dirty="0"/>
          </a:p>
        </p:txBody>
      </p:sp>
      <p:sp>
        <p:nvSpPr>
          <p:cNvPr id="9" name="Text Placeholder 12"/>
          <p:cNvSpPr>
            <a:spLocks noGrp="1"/>
          </p:cNvSpPr>
          <p:nvPr>
            <p:ph type="body" sz="quarter" idx="17"/>
          </p:nvPr>
        </p:nvSpPr>
        <p:spPr>
          <a:xfrm>
            <a:off x="461466" y="1294062"/>
            <a:ext cx="3998239" cy="4513180"/>
          </a:xfrm>
        </p:spPr>
        <p:txBody>
          <a:bodyPr>
            <a:normAutofit/>
          </a:bodyPr>
          <a:lstStyle>
            <a:lvl1pPr marL="0" indent="0">
              <a:spcBef>
                <a:spcPts val="576"/>
              </a:spcBef>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11" name="Title Placeholder 1"/>
          <p:cNvSpPr>
            <a:spLocks noGrp="1"/>
          </p:cNvSpPr>
          <p:nvPr>
            <p:ph type="title"/>
          </p:nvPr>
        </p:nvSpPr>
        <p:spPr>
          <a:xfrm>
            <a:off x="457200" y="317167"/>
            <a:ext cx="8229600" cy="756721"/>
          </a:xfrm>
          <a:prstGeom prst="rect">
            <a:avLst/>
          </a:prstGeom>
        </p:spPr>
        <p:txBody>
          <a:bodyPr vert="horz" lIns="91440" tIns="45720" rIns="91440" bIns="45720" rtlCol="0" anchor="ctr">
            <a:normAutofit/>
          </a:bodyPr>
          <a:lstStyle/>
          <a:p>
            <a:r>
              <a:rPr lang="en-US" dirty="0"/>
              <a:t>Click To Edit Master Title Style</a:t>
            </a:r>
          </a:p>
        </p:txBody>
      </p:sp>
      <p:sp>
        <p:nvSpPr>
          <p:cNvPr id="12"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4279884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hart/Graphic">
    <p:spTree>
      <p:nvGrpSpPr>
        <p:cNvPr id="1" name=""/>
        <p:cNvGrpSpPr/>
        <p:nvPr/>
      </p:nvGrpSpPr>
      <p:grpSpPr>
        <a:xfrm>
          <a:off x="0" y="0"/>
          <a:ext cx="0" cy="0"/>
          <a:chOff x="0" y="0"/>
          <a:chExt cx="0" cy="0"/>
        </a:xfrm>
      </p:grpSpPr>
      <p:sp>
        <p:nvSpPr>
          <p:cNvPr id="9" name="Rectangle 8"/>
          <p:cNvSpPr/>
          <p:nvPr userDrawn="1"/>
        </p:nvSpPr>
        <p:spPr>
          <a:xfrm>
            <a:off x="1" y="200810"/>
            <a:ext cx="2463501" cy="6453991"/>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art Placeholder 3"/>
          <p:cNvSpPr>
            <a:spLocks noGrp="1"/>
          </p:cNvSpPr>
          <p:nvPr>
            <p:ph type="chart" sz="quarter" idx="14"/>
          </p:nvPr>
        </p:nvSpPr>
        <p:spPr>
          <a:xfrm>
            <a:off x="3517078" y="1087967"/>
            <a:ext cx="4331522" cy="4923367"/>
          </a:xfrm>
        </p:spPr>
        <p:txBody>
          <a:bodyPr/>
          <a:lstStyle/>
          <a:p>
            <a:endParaRPr lang="en-US" dirty="0"/>
          </a:p>
        </p:txBody>
      </p:sp>
      <p:sp>
        <p:nvSpPr>
          <p:cNvPr id="16" name="Title 1"/>
          <p:cNvSpPr>
            <a:spLocks noGrp="1"/>
          </p:cNvSpPr>
          <p:nvPr>
            <p:ph type="title" hasCustomPrompt="1"/>
          </p:nvPr>
        </p:nvSpPr>
        <p:spPr>
          <a:xfrm>
            <a:off x="2657138" y="366185"/>
            <a:ext cx="6246413" cy="580489"/>
          </a:xfrm>
        </p:spPr>
        <p:txBody>
          <a:bodyPr>
            <a:noAutofit/>
          </a:bodyPr>
          <a:lstStyle>
            <a:lvl1pPr algn="l">
              <a:defRPr sz="3600" b="1">
                <a:solidFill>
                  <a:schemeClr val="tx1"/>
                </a:solidFill>
              </a:defRPr>
            </a:lvl1pPr>
          </a:lstStyle>
          <a:p>
            <a:r>
              <a:rPr lang="en-US" dirty="0"/>
              <a:t>Click To Edit Master Title Style</a:t>
            </a:r>
          </a:p>
        </p:txBody>
      </p:sp>
      <p:sp>
        <p:nvSpPr>
          <p:cNvPr id="6" name="Text Placeholder 5"/>
          <p:cNvSpPr>
            <a:spLocks noGrp="1"/>
          </p:cNvSpPr>
          <p:nvPr>
            <p:ph type="body" sz="quarter" idx="15"/>
          </p:nvPr>
        </p:nvSpPr>
        <p:spPr>
          <a:xfrm>
            <a:off x="177800" y="1337733"/>
            <a:ext cx="2082800" cy="4233333"/>
          </a:xfrm>
        </p:spPr>
        <p:txBody>
          <a:bodyPr>
            <a:normAutofit/>
          </a:bodyPr>
          <a:lstStyle>
            <a:lvl1pPr>
              <a:defRPr sz="2000" b="0">
                <a:solidFill>
                  <a:schemeClr val="bg1"/>
                </a:solidFill>
              </a:defRPr>
            </a:lvl1pPr>
          </a:lstStyle>
          <a:p>
            <a:pPr lvl="0"/>
            <a:endParaRPr lang="en-US" dirty="0"/>
          </a:p>
        </p:txBody>
      </p:sp>
      <p:sp>
        <p:nvSpPr>
          <p:cNvPr id="20"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11"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1662267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 Chart/Graphic">
    <p:spTree>
      <p:nvGrpSpPr>
        <p:cNvPr id="1" name=""/>
        <p:cNvGrpSpPr/>
        <p:nvPr/>
      </p:nvGrpSpPr>
      <p:grpSpPr>
        <a:xfrm>
          <a:off x="0" y="0"/>
          <a:ext cx="0" cy="0"/>
          <a:chOff x="0" y="0"/>
          <a:chExt cx="0" cy="0"/>
        </a:xfrm>
      </p:grpSpPr>
      <p:sp>
        <p:nvSpPr>
          <p:cNvPr id="9" name="Rectangle 8"/>
          <p:cNvSpPr/>
          <p:nvPr userDrawn="1"/>
        </p:nvSpPr>
        <p:spPr>
          <a:xfrm>
            <a:off x="1" y="200810"/>
            <a:ext cx="2463501" cy="6453991"/>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2657138" y="366185"/>
            <a:ext cx="6246413" cy="580489"/>
          </a:xfrm>
        </p:spPr>
        <p:txBody>
          <a:bodyPr>
            <a:noAutofit/>
          </a:bodyPr>
          <a:lstStyle>
            <a:lvl1pPr algn="l">
              <a:defRPr sz="3600" b="1">
                <a:solidFill>
                  <a:schemeClr val="tx1"/>
                </a:solidFill>
              </a:defRPr>
            </a:lvl1pPr>
          </a:lstStyle>
          <a:p>
            <a:r>
              <a:rPr lang="en-US" dirty="0"/>
              <a:t>Click To Edit Master Title Style</a:t>
            </a:r>
          </a:p>
        </p:txBody>
      </p:sp>
      <p:sp>
        <p:nvSpPr>
          <p:cNvPr id="3" name="Content Placeholder 2"/>
          <p:cNvSpPr>
            <a:spLocks noGrp="1"/>
          </p:cNvSpPr>
          <p:nvPr>
            <p:ph sz="quarter" idx="16"/>
          </p:nvPr>
        </p:nvSpPr>
        <p:spPr>
          <a:xfrm>
            <a:off x="2641600" y="1100667"/>
            <a:ext cx="3098800" cy="4944533"/>
          </a:xfrm>
        </p:spPr>
        <p:txBody>
          <a:bodyPr/>
          <a:lstStyle/>
          <a:p>
            <a:pPr lvl="0"/>
            <a:endParaRPr lang="en-US" dirty="0"/>
          </a:p>
        </p:txBody>
      </p:sp>
      <p:sp>
        <p:nvSpPr>
          <p:cNvPr id="14" name="Content Placeholder 2"/>
          <p:cNvSpPr>
            <a:spLocks noGrp="1"/>
          </p:cNvSpPr>
          <p:nvPr>
            <p:ph sz="quarter" idx="17"/>
          </p:nvPr>
        </p:nvSpPr>
        <p:spPr>
          <a:xfrm>
            <a:off x="5842000" y="1100667"/>
            <a:ext cx="3098800" cy="4944533"/>
          </a:xfrm>
        </p:spPr>
        <p:txBody>
          <a:bodyPr/>
          <a:lstStyle/>
          <a:p>
            <a:pPr lvl="0"/>
            <a:endParaRPr lang="en-US" dirty="0"/>
          </a:p>
        </p:txBody>
      </p:sp>
      <p:sp>
        <p:nvSpPr>
          <p:cNvPr id="17" name="Text Placeholder 5"/>
          <p:cNvSpPr>
            <a:spLocks noGrp="1"/>
          </p:cNvSpPr>
          <p:nvPr>
            <p:ph type="body" sz="quarter" idx="15"/>
          </p:nvPr>
        </p:nvSpPr>
        <p:spPr>
          <a:xfrm>
            <a:off x="177800" y="1337733"/>
            <a:ext cx="2082800" cy="4233333"/>
          </a:xfrm>
        </p:spPr>
        <p:txBody>
          <a:bodyPr>
            <a:normAutofit/>
          </a:bodyPr>
          <a:lstStyle>
            <a:lvl1pPr>
              <a:defRPr sz="2000" b="0">
                <a:solidFill>
                  <a:schemeClr val="bg1"/>
                </a:solidFill>
              </a:defRPr>
            </a:lvl1pPr>
          </a:lstStyle>
          <a:p>
            <a:pPr lvl="0"/>
            <a:endParaRPr lang="en-US" dirty="0"/>
          </a:p>
        </p:txBody>
      </p:sp>
      <p:sp>
        <p:nvSpPr>
          <p:cNvPr id="19"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11"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35954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7" name="Rectangle 6"/>
          <p:cNvSpPr/>
          <p:nvPr userDrawn="1"/>
        </p:nvSpPr>
        <p:spPr>
          <a:xfrm>
            <a:off x="0" y="1"/>
            <a:ext cx="9144000" cy="278130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222748"/>
            <a:ext cx="8229600" cy="809987"/>
          </a:xfrm>
        </p:spPr>
        <p:txBody>
          <a:bodyPr>
            <a:normAutofit/>
          </a:bodyPr>
          <a:lstStyle>
            <a:lvl1pPr algn="l">
              <a:defRPr sz="3600" b="1">
                <a:solidFill>
                  <a:schemeClr val="bg1"/>
                </a:solidFill>
              </a:defRPr>
            </a:lvl1pPr>
          </a:lstStyle>
          <a:p>
            <a:r>
              <a:rPr lang="en-US" dirty="0"/>
              <a:t>Click To Edit Master Title Style</a:t>
            </a:r>
          </a:p>
        </p:txBody>
      </p:sp>
      <p:sp>
        <p:nvSpPr>
          <p:cNvPr id="26" name="Rectangle 25"/>
          <p:cNvSpPr/>
          <p:nvPr userDrawn="1"/>
        </p:nvSpPr>
        <p:spPr>
          <a:xfrm>
            <a:off x="0" y="2113280"/>
            <a:ext cx="9144000" cy="640080"/>
          </a:xfrm>
          <a:prstGeom prst="rect">
            <a:avLst/>
          </a:prstGeom>
          <a:solidFill>
            <a:srgbClr val="0066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0" y="2768600"/>
            <a:ext cx="923544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23"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210690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96183-E4C6-4CE0-B2ED-A8818FBD8EBD}"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3F9F2-E2D0-4848-A372-AFCA7B6DC587}" type="slidenum">
              <a:rPr lang="en-US" smtClean="0"/>
              <a:t>‹#›</a:t>
            </a:fld>
            <a:endParaRPr lang="en-US"/>
          </a:p>
        </p:txBody>
      </p:sp>
    </p:spTree>
    <p:extLst>
      <p:ext uri="{BB962C8B-B14F-4D97-AF65-F5344CB8AC3E}">
        <p14:creationId xmlns:p14="http://schemas.microsoft.com/office/powerpoint/2010/main" val="266074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main photo, single tex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2103917"/>
            <a:ext cx="7772400" cy="779532"/>
          </a:xfrm>
          <a:solidFill>
            <a:srgbClr val="007527"/>
          </a:solidFill>
        </p:spPr>
        <p:txBody>
          <a:bodyPr tIns="0" bIns="0" anchor="ctr" anchorCtr="0">
            <a:noAutofit/>
          </a:bodyPr>
          <a:lstStyle>
            <a:lvl1pPr marL="225425" indent="0" algn="l">
              <a:defRPr sz="4000" b="1" cap="none">
                <a:solidFill>
                  <a:schemeClr val="bg1">
                    <a:lumMod val="95000"/>
                  </a:schemeClr>
                </a:solidFill>
              </a:defRPr>
            </a:lvl1pPr>
          </a:lstStyle>
          <a:p>
            <a:r>
              <a:rPr lang="en-US" dirty="0"/>
              <a:t>Click To Edit Master Title Style</a:t>
            </a:r>
          </a:p>
        </p:txBody>
      </p:sp>
      <p:sp>
        <p:nvSpPr>
          <p:cNvPr id="14" name="Text Placeholder 13"/>
          <p:cNvSpPr>
            <a:spLocks noGrp="1"/>
          </p:cNvSpPr>
          <p:nvPr>
            <p:ph type="body" sz="quarter" idx="10"/>
          </p:nvPr>
        </p:nvSpPr>
        <p:spPr>
          <a:xfrm>
            <a:off x="336801" y="3261896"/>
            <a:ext cx="7459662" cy="2865856"/>
          </a:xfrm>
        </p:spPr>
        <p:txBody>
          <a:bodyPr>
            <a:normAutofit/>
          </a:bodyPr>
          <a:lstStyle>
            <a:lvl1pPr>
              <a:defRPr sz="2800">
                <a:solidFill>
                  <a:srgbClr val="007527"/>
                </a:solidFill>
              </a:defRPr>
            </a:lvl1pPr>
            <a:lvl2pPr marL="401638" indent="-228600">
              <a:buClrTx/>
              <a:buFont typeface="Arial" panose="020B0604020202020204" pitchFamily="34" charset="0"/>
              <a:buChar char="•"/>
              <a:tabLst/>
              <a:defRPr sz="2400"/>
            </a:lvl2pPr>
            <a:lvl3pPr marL="690563" indent="-233363">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7"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401604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main photo, 2-text">
    <p:spTree>
      <p:nvGrpSpPr>
        <p:cNvPr id="1" name=""/>
        <p:cNvGrpSpPr/>
        <p:nvPr/>
      </p:nvGrpSpPr>
      <p:grpSpPr>
        <a:xfrm>
          <a:off x="0" y="0"/>
          <a:ext cx="0" cy="0"/>
          <a:chOff x="0" y="0"/>
          <a:chExt cx="0" cy="0"/>
        </a:xfrm>
      </p:grpSpPr>
      <p:sp>
        <p:nvSpPr>
          <p:cNvPr id="11" name="Text Placeholder 12"/>
          <p:cNvSpPr>
            <a:spLocks noGrp="1"/>
          </p:cNvSpPr>
          <p:nvPr>
            <p:ph type="body" sz="quarter" idx="13"/>
          </p:nvPr>
        </p:nvSpPr>
        <p:spPr>
          <a:xfrm>
            <a:off x="268960" y="3133558"/>
            <a:ext cx="4023640" cy="2945509"/>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hasCustomPrompt="1"/>
          </p:nvPr>
        </p:nvSpPr>
        <p:spPr>
          <a:xfrm>
            <a:off x="0" y="2103917"/>
            <a:ext cx="7772400" cy="779532"/>
          </a:xfrm>
          <a:solidFill>
            <a:srgbClr val="006600"/>
          </a:solidFill>
        </p:spPr>
        <p:txBody>
          <a:bodyPr tIns="0" bIns="0" anchor="ctr" anchorCtr="0">
            <a:noAutofit/>
          </a:bodyPr>
          <a:lstStyle>
            <a:lvl1pPr marL="225425" indent="0" algn="l">
              <a:defRPr sz="4000" b="1" cap="none">
                <a:solidFill>
                  <a:schemeClr val="bg1">
                    <a:lumMod val="95000"/>
                  </a:schemeClr>
                </a:solidFill>
              </a:defRPr>
            </a:lvl1pPr>
          </a:lstStyle>
          <a:p>
            <a:r>
              <a:rPr lang="en-US" dirty="0"/>
              <a:t>Click To Edit Master Title Style</a:t>
            </a:r>
          </a:p>
        </p:txBody>
      </p:sp>
      <p:sp>
        <p:nvSpPr>
          <p:cNvPr id="15" name="Text Placeholder 12"/>
          <p:cNvSpPr>
            <a:spLocks noGrp="1"/>
          </p:cNvSpPr>
          <p:nvPr>
            <p:ph type="body" sz="quarter" idx="14"/>
          </p:nvPr>
        </p:nvSpPr>
        <p:spPr>
          <a:xfrm>
            <a:off x="4824918" y="3133558"/>
            <a:ext cx="4023640" cy="2945509"/>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21"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9"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194719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photo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15304" y="366185"/>
            <a:ext cx="6325496" cy="580489"/>
          </a:xfrm>
        </p:spPr>
        <p:txBody>
          <a:bodyPr>
            <a:noAutofit/>
          </a:bodyPr>
          <a:lstStyle>
            <a:lvl1pPr algn="l">
              <a:defRPr sz="3600" b="1">
                <a:solidFill>
                  <a:schemeClr val="tx1"/>
                </a:solidFill>
              </a:defRPr>
            </a:lvl1pPr>
          </a:lstStyle>
          <a:p>
            <a:r>
              <a:rPr lang="en-US" dirty="0"/>
              <a:t>Click To Edit Master Title Style</a:t>
            </a:r>
          </a:p>
        </p:txBody>
      </p:sp>
      <p:sp>
        <p:nvSpPr>
          <p:cNvPr id="10" name="Title 1"/>
          <p:cNvSpPr txBox="1">
            <a:spLocks/>
          </p:cNvSpPr>
          <p:nvPr userDrawn="1"/>
        </p:nvSpPr>
        <p:spPr>
          <a:xfrm>
            <a:off x="2584526" y="244264"/>
            <a:ext cx="6400800" cy="8834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rgbClr val="339933"/>
              </a:solidFill>
            </a:endParaRPr>
          </a:p>
        </p:txBody>
      </p:sp>
      <p:sp>
        <p:nvSpPr>
          <p:cNvPr id="19" name="Text Placeholder 12"/>
          <p:cNvSpPr>
            <a:spLocks noGrp="1"/>
          </p:cNvSpPr>
          <p:nvPr>
            <p:ph type="body" sz="quarter" idx="13"/>
          </p:nvPr>
        </p:nvSpPr>
        <p:spPr>
          <a:xfrm>
            <a:off x="2627150" y="1294062"/>
            <a:ext cx="6276218" cy="4513180"/>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3"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8"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389004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pporting photo slide, 2 content">
    <p:spTree>
      <p:nvGrpSpPr>
        <p:cNvPr id="1" name=""/>
        <p:cNvGrpSpPr/>
        <p:nvPr/>
      </p:nvGrpSpPr>
      <p:grpSpPr>
        <a:xfrm>
          <a:off x="0" y="0"/>
          <a:ext cx="0" cy="0"/>
          <a:chOff x="0" y="0"/>
          <a:chExt cx="0" cy="0"/>
        </a:xfrm>
      </p:grpSpPr>
      <p:sp>
        <p:nvSpPr>
          <p:cNvPr id="22" name="Title 1"/>
          <p:cNvSpPr>
            <a:spLocks noGrp="1"/>
          </p:cNvSpPr>
          <p:nvPr>
            <p:ph type="title" hasCustomPrompt="1"/>
          </p:nvPr>
        </p:nvSpPr>
        <p:spPr>
          <a:xfrm>
            <a:off x="2615304" y="366185"/>
            <a:ext cx="6325496" cy="580489"/>
          </a:xfrm>
        </p:spPr>
        <p:txBody>
          <a:bodyPr>
            <a:noAutofit/>
          </a:bodyPr>
          <a:lstStyle>
            <a:lvl1pPr algn="l">
              <a:defRPr sz="3600" b="1">
                <a:solidFill>
                  <a:schemeClr val="tx1"/>
                </a:solidFill>
              </a:defRPr>
            </a:lvl1pPr>
          </a:lstStyle>
          <a:p>
            <a:r>
              <a:rPr lang="en-US" dirty="0"/>
              <a:t>Click To Edit Master Title Style</a:t>
            </a:r>
          </a:p>
        </p:txBody>
      </p:sp>
      <p:sp>
        <p:nvSpPr>
          <p:cNvPr id="24" name="Title 1"/>
          <p:cNvSpPr txBox="1">
            <a:spLocks/>
          </p:cNvSpPr>
          <p:nvPr userDrawn="1"/>
        </p:nvSpPr>
        <p:spPr>
          <a:xfrm>
            <a:off x="2584526" y="244264"/>
            <a:ext cx="6400800" cy="8834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rgbClr val="339933"/>
              </a:solidFill>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5964388"/>
            <a:ext cx="788195" cy="546480"/>
          </a:xfrm>
          <a:prstGeom prst="rect">
            <a:avLst/>
          </a:prstGeom>
        </p:spPr>
      </p:pic>
      <p:sp>
        <p:nvSpPr>
          <p:cNvPr id="29" name="Text Placeholder 12"/>
          <p:cNvSpPr>
            <a:spLocks noGrp="1"/>
          </p:cNvSpPr>
          <p:nvPr>
            <p:ph type="body" sz="quarter" idx="13"/>
          </p:nvPr>
        </p:nvSpPr>
        <p:spPr>
          <a:xfrm>
            <a:off x="2627149" y="1272673"/>
            <a:ext cx="3051756" cy="4406232"/>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31" name="Text Placeholder 12"/>
          <p:cNvSpPr>
            <a:spLocks noGrp="1"/>
          </p:cNvSpPr>
          <p:nvPr>
            <p:ph type="body" sz="quarter" idx="14"/>
          </p:nvPr>
        </p:nvSpPr>
        <p:spPr>
          <a:xfrm>
            <a:off x="5883697" y="1272673"/>
            <a:ext cx="3051756" cy="4406232"/>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3"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9"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228618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p:cNvSpPr/>
          <p:nvPr userDrawn="1"/>
        </p:nvSpPr>
        <p:spPr>
          <a:xfrm>
            <a:off x="0" y="0"/>
            <a:ext cx="9144000" cy="342900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0" y="2408717"/>
            <a:ext cx="7772400" cy="779532"/>
          </a:xfrm>
          <a:solidFill>
            <a:srgbClr val="006600">
              <a:alpha val="75000"/>
            </a:srgbClr>
          </a:solidFill>
        </p:spPr>
        <p:txBody>
          <a:bodyPr tIns="0" bIns="0" anchor="ctr" anchorCtr="0">
            <a:noAutofit/>
          </a:bodyPr>
          <a:lstStyle>
            <a:lvl1pPr marL="225425" indent="0" algn="l">
              <a:defRPr sz="4000" b="1" cap="none">
                <a:solidFill>
                  <a:schemeClr val="bg1">
                    <a:lumMod val="95000"/>
                  </a:schemeClr>
                </a:solidFill>
              </a:defRPr>
            </a:lvl1pPr>
          </a:lstStyle>
          <a:p>
            <a:r>
              <a:rPr lang="en-US" dirty="0"/>
              <a:t>Click To Edit Master Title Style</a:t>
            </a:r>
          </a:p>
        </p:txBody>
      </p:sp>
      <p:sp>
        <p:nvSpPr>
          <p:cNvPr id="11"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8"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149921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Small photo with text">
    <p:spTree>
      <p:nvGrpSpPr>
        <p:cNvPr id="1" name=""/>
        <p:cNvGrpSpPr/>
        <p:nvPr/>
      </p:nvGrpSpPr>
      <p:grpSpPr>
        <a:xfrm>
          <a:off x="0" y="0"/>
          <a:ext cx="0" cy="0"/>
          <a:chOff x="0" y="0"/>
          <a:chExt cx="0" cy="0"/>
        </a:xfrm>
      </p:grpSpPr>
      <p:sp>
        <p:nvSpPr>
          <p:cNvPr id="18" name="Rectangle 17"/>
          <p:cNvSpPr/>
          <p:nvPr userDrawn="1"/>
        </p:nvSpPr>
        <p:spPr>
          <a:xfrm>
            <a:off x="0" y="0"/>
            <a:ext cx="9144000" cy="2997200"/>
          </a:xfrm>
          <a:prstGeom prst="rect">
            <a:avLst/>
          </a:prstGeom>
          <a:solidFill>
            <a:srgbClr val="509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342900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280737" y="251435"/>
            <a:ext cx="8229600" cy="766955"/>
          </a:xfrm>
          <a:ln>
            <a:noFill/>
          </a:ln>
        </p:spPr>
        <p:txBody>
          <a:bodyPr>
            <a:noAutofit/>
          </a:bodyPr>
          <a:lstStyle>
            <a:lvl1pPr algn="l">
              <a:defRPr sz="3600" b="1">
                <a:solidFill>
                  <a:schemeClr val="bg1"/>
                </a:solidFill>
              </a:defRPr>
            </a:lvl1pPr>
          </a:lstStyle>
          <a:p>
            <a:r>
              <a:rPr lang="en-US" dirty="0"/>
              <a:t>Click To Edit Master Title Style</a:t>
            </a:r>
          </a:p>
        </p:txBody>
      </p:sp>
      <p:sp>
        <p:nvSpPr>
          <p:cNvPr id="10" name="Picture Placeholder 3"/>
          <p:cNvSpPr>
            <a:spLocks noGrp="1"/>
          </p:cNvSpPr>
          <p:nvPr>
            <p:ph type="pic" sz="quarter" idx="13"/>
          </p:nvPr>
        </p:nvSpPr>
        <p:spPr>
          <a:xfrm>
            <a:off x="280737" y="1252445"/>
            <a:ext cx="3300412" cy="2366947"/>
          </a:xfrm>
        </p:spPr>
        <p:txBody>
          <a:bodyPr/>
          <a:lstStyle/>
          <a:p>
            <a:endParaRPr lang="en-US" dirty="0"/>
          </a:p>
        </p:txBody>
      </p:sp>
      <p:sp>
        <p:nvSpPr>
          <p:cNvPr id="24" name="Text Placeholder 12"/>
          <p:cNvSpPr>
            <a:spLocks noGrp="1"/>
          </p:cNvSpPr>
          <p:nvPr>
            <p:ph type="body" sz="quarter" idx="14"/>
          </p:nvPr>
        </p:nvSpPr>
        <p:spPr>
          <a:xfrm>
            <a:off x="280736" y="3753852"/>
            <a:ext cx="7884695" cy="2374232"/>
          </a:xfrm>
        </p:spPr>
        <p:txBody>
          <a:bodyPr>
            <a:normAutofit/>
          </a:bodyPr>
          <a:lstStyle>
            <a:lvl1pPr marL="0" indent="0">
              <a:buClr>
                <a:srgbClr val="339933"/>
              </a:buClr>
              <a:buFont typeface="Wingdings" panose="05000000000000000000" pitchFamily="2" charset="2"/>
              <a:buNone/>
              <a:defRPr sz="2400" b="1">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Tree>
    <p:extLst>
      <p:ext uri="{BB962C8B-B14F-4D97-AF65-F5344CB8AC3E}">
        <p14:creationId xmlns:p14="http://schemas.microsoft.com/office/powerpoint/2010/main" val="263907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mall photo with text">
    <p:spTree>
      <p:nvGrpSpPr>
        <p:cNvPr id="1" name=""/>
        <p:cNvGrpSpPr/>
        <p:nvPr/>
      </p:nvGrpSpPr>
      <p:grpSpPr>
        <a:xfrm>
          <a:off x="0" y="0"/>
          <a:ext cx="0" cy="0"/>
          <a:chOff x="0" y="0"/>
          <a:chExt cx="0" cy="0"/>
        </a:xfrm>
      </p:grpSpPr>
      <p:sp>
        <p:nvSpPr>
          <p:cNvPr id="18" name="Rectangle 17"/>
          <p:cNvSpPr/>
          <p:nvPr userDrawn="1"/>
        </p:nvSpPr>
        <p:spPr>
          <a:xfrm>
            <a:off x="0" y="0"/>
            <a:ext cx="9144000" cy="2997200"/>
          </a:xfrm>
          <a:prstGeom prst="rect">
            <a:avLst/>
          </a:prstGeom>
          <a:solidFill>
            <a:srgbClr val="509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342900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p:cNvSpPr>
            <a:spLocks noGrp="1"/>
          </p:cNvSpPr>
          <p:nvPr>
            <p:ph type="pic" sz="quarter" idx="13"/>
          </p:nvPr>
        </p:nvSpPr>
        <p:spPr>
          <a:xfrm>
            <a:off x="280737" y="1252445"/>
            <a:ext cx="3300412" cy="2366947"/>
          </a:xfrm>
        </p:spPr>
        <p:txBody>
          <a:bodyPr/>
          <a:lstStyle/>
          <a:p>
            <a:endParaRPr lang="en-US"/>
          </a:p>
        </p:txBody>
      </p:sp>
      <p:sp>
        <p:nvSpPr>
          <p:cNvPr id="14" name="Text Placeholder 12"/>
          <p:cNvSpPr>
            <a:spLocks noGrp="1"/>
          </p:cNvSpPr>
          <p:nvPr>
            <p:ph type="body" sz="quarter" idx="14"/>
          </p:nvPr>
        </p:nvSpPr>
        <p:spPr>
          <a:xfrm>
            <a:off x="280736" y="3753852"/>
            <a:ext cx="7884695" cy="2374232"/>
          </a:xfrm>
        </p:spPr>
        <p:txBody>
          <a:bodyPr>
            <a:normAutofit/>
          </a:bodyPr>
          <a:lstStyle>
            <a:lvl1pPr marL="0" indent="0">
              <a:spcBef>
                <a:spcPts val="576"/>
              </a:spcBef>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5" name="Picture Placeholder 3"/>
          <p:cNvSpPr>
            <a:spLocks noGrp="1"/>
          </p:cNvSpPr>
          <p:nvPr>
            <p:ph type="pic" sz="quarter" idx="15"/>
          </p:nvPr>
        </p:nvSpPr>
        <p:spPr>
          <a:xfrm>
            <a:off x="4836695" y="1252445"/>
            <a:ext cx="3300412" cy="2366947"/>
          </a:xfrm>
        </p:spPr>
        <p:txBody>
          <a:bodyPr/>
          <a:lstStyle/>
          <a:p>
            <a:endParaRPr lang="en-US"/>
          </a:p>
        </p:txBody>
      </p:sp>
      <p:sp>
        <p:nvSpPr>
          <p:cNvPr id="16" name="Title 1"/>
          <p:cNvSpPr>
            <a:spLocks noGrp="1"/>
          </p:cNvSpPr>
          <p:nvPr>
            <p:ph type="title" hasCustomPrompt="1"/>
          </p:nvPr>
        </p:nvSpPr>
        <p:spPr>
          <a:xfrm>
            <a:off x="280737" y="251435"/>
            <a:ext cx="8229600" cy="766955"/>
          </a:xfrm>
          <a:ln>
            <a:noFill/>
          </a:ln>
        </p:spPr>
        <p:txBody>
          <a:bodyPr>
            <a:noAutofit/>
          </a:bodyPr>
          <a:lstStyle>
            <a:lvl1pPr algn="l">
              <a:defRPr sz="3600" b="1">
                <a:solidFill>
                  <a:schemeClr val="bg1"/>
                </a:solidFill>
              </a:defRPr>
            </a:lvl1pPr>
          </a:lstStyle>
          <a:p>
            <a:r>
              <a:rPr lang="en-US" dirty="0"/>
              <a:t>Click To Edit Master Title Style</a:t>
            </a:r>
          </a:p>
        </p:txBody>
      </p:sp>
      <p:sp>
        <p:nvSpPr>
          <p:cNvPr id="17"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20"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339191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8" name="Text Placeholder 12"/>
          <p:cNvSpPr>
            <a:spLocks noGrp="1"/>
          </p:cNvSpPr>
          <p:nvPr>
            <p:ph type="body" sz="quarter" idx="14"/>
          </p:nvPr>
        </p:nvSpPr>
        <p:spPr>
          <a:xfrm>
            <a:off x="461466" y="1272672"/>
            <a:ext cx="8249397" cy="4620128"/>
          </a:xfrm>
        </p:spPr>
        <p:txBody>
          <a:bodyPr>
            <a:normAutofit/>
          </a:bodyPr>
          <a:lstStyle>
            <a:lvl1pPr marL="0" indent="0">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962" y="6056233"/>
            <a:ext cx="922522" cy="479710"/>
          </a:xfrm>
          <a:prstGeom prst="rect">
            <a:avLst/>
          </a:prstGeom>
        </p:spPr>
      </p:pic>
      <p:sp>
        <p:nvSpPr>
          <p:cNvPr id="9" name="Title Placeholder 1"/>
          <p:cNvSpPr>
            <a:spLocks noGrp="1"/>
          </p:cNvSpPr>
          <p:nvPr>
            <p:ph type="title"/>
          </p:nvPr>
        </p:nvSpPr>
        <p:spPr>
          <a:xfrm>
            <a:off x="457200" y="317167"/>
            <a:ext cx="8229600" cy="756721"/>
          </a:xfrm>
          <a:prstGeom prst="rect">
            <a:avLst/>
          </a:prstGeom>
        </p:spPr>
        <p:txBody>
          <a:bodyPr vert="horz" lIns="91440" tIns="45720" rIns="91440" bIns="45720" rtlCol="0" anchor="ctr">
            <a:normAutofit/>
          </a:bodyPr>
          <a:lstStyle/>
          <a:p>
            <a:r>
              <a:rPr lang="en-US" dirty="0"/>
              <a:t>Click To Edit Master Title Style</a:t>
            </a:r>
          </a:p>
        </p:txBody>
      </p:sp>
      <p:sp>
        <p:nvSpPr>
          <p:cNvPr id="10"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XXX on Date of Presentation</a:t>
            </a:r>
          </a:p>
        </p:txBody>
      </p:sp>
    </p:spTree>
    <p:extLst>
      <p:ext uri="{BB962C8B-B14F-4D97-AF65-F5344CB8AC3E}">
        <p14:creationId xmlns:p14="http://schemas.microsoft.com/office/powerpoint/2010/main" val="103646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716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614160"/>
            <a:ext cx="9144000" cy="24384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24384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0"/>
          <p:cNvSpPr>
            <a:spLocks noGrp="1"/>
          </p:cNvSpPr>
          <p:nvPr>
            <p:ph type="sldNum" sz="quarter" idx="4"/>
          </p:nvPr>
        </p:nvSpPr>
        <p:spPr>
          <a:xfrm>
            <a:off x="8305800" y="6616701"/>
            <a:ext cx="647700" cy="241300"/>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9" name="Date Placeholder 1"/>
          <p:cNvSpPr>
            <a:spLocks noGrp="1"/>
          </p:cNvSpPr>
          <p:nvPr>
            <p:ph type="dt" sz="half" idx="2"/>
          </p:nvPr>
        </p:nvSpPr>
        <p:spPr>
          <a:xfrm>
            <a:off x="304800" y="6604000"/>
            <a:ext cx="2133600" cy="271992"/>
          </a:xfrm>
          <a:prstGeom prst="rect">
            <a:avLst/>
          </a:prstGeom>
        </p:spPr>
        <p:txBody>
          <a:bodyPr/>
          <a:lstStyle>
            <a:lvl1pPr>
              <a:defRPr sz="800">
                <a:solidFill>
                  <a:schemeClr val="bg1"/>
                </a:solidFill>
              </a:defRPr>
            </a:lvl1pPr>
          </a:lstStyle>
          <a:p>
            <a:r>
              <a:rPr lang="en-US" dirty="0"/>
              <a:t>Presented by Bill Vavrik on 6/5/2019</a:t>
            </a:r>
          </a:p>
        </p:txBody>
      </p:sp>
    </p:spTree>
    <p:extLst>
      <p:ext uri="{BB962C8B-B14F-4D97-AF65-F5344CB8AC3E}">
        <p14:creationId xmlns:p14="http://schemas.microsoft.com/office/powerpoint/2010/main" val="31419836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61" r:id="rId5"/>
    <p:sldLayoutId id="2147483652" r:id="rId6"/>
    <p:sldLayoutId id="2147483662" r:id="rId7"/>
    <p:sldLayoutId id="2147483663" r:id="rId8"/>
    <p:sldLayoutId id="2147483653" r:id="rId9"/>
    <p:sldLayoutId id="2147483669" r:id="rId10"/>
    <p:sldLayoutId id="2147483667" r:id="rId11"/>
    <p:sldLayoutId id="2147483665" r:id="rId12"/>
    <p:sldLayoutId id="2147483664" r:id="rId13"/>
    <p:sldLayoutId id="2147483666" r:id="rId14"/>
    <p:sldLayoutId id="2147483668" r:id="rId15"/>
    <p:sldLayoutId id="2147483670" r:id="rId16"/>
  </p:sldLayoutIdLst>
  <p:hf hdr="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b="1" kern="1200" baseline="0">
          <a:solidFill>
            <a:srgbClr val="007527"/>
          </a:solidFill>
          <a:latin typeface="+mn-lt"/>
          <a:ea typeface="+mn-ea"/>
          <a:cs typeface="+mn-cs"/>
        </a:defRPr>
      </a:lvl1pPr>
      <a:lvl2pPr marL="520700" indent="-292100" algn="l" defTabSz="914400" rtl="0" eaLnBrk="1" latinLnBrk="0" hangingPunct="1">
        <a:spcBef>
          <a:spcPct val="20000"/>
        </a:spcBef>
        <a:buClr>
          <a:srgbClr val="007527"/>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527"/>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8.tmp"/><Relationship Id="rId4" Type="http://schemas.openxmlformats.org/officeDocument/2006/relationships/image" Target="../media/image17.tmp"/></Relationships>
</file>

<file path=ppt/slides/_rels/slide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8.tmp"/><Relationship Id="rId4" Type="http://schemas.openxmlformats.org/officeDocument/2006/relationships/image" Target="../media/image17.tm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0115"/>
          <a:stretch/>
        </p:blipFill>
        <p:spPr>
          <a:xfrm>
            <a:off x="8789" y="255571"/>
            <a:ext cx="9126423" cy="6361130"/>
          </a:xfrm>
          <a:prstGeom prst="rect">
            <a:avLst/>
          </a:prstGeom>
        </p:spPr>
      </p:pic>
      <p:sp>
        <p:nvSpPr>
          <p:cNvPr id="2" name="Title 1"/>
          <p:cNvSpPr>
            <a:spLocks noGrp="1"/>
          </p:cNvSpPr>
          <p:nvPr>
            <p:ph type="ctrTitle"/>
          </p:nvPr>
        </p:nvSpPr>
        <p:spPr>
          <a:xfrm>
            <a:off x="0" y="14271"/>
            <a:ext cx="9144000" cy="1645024"/>
          </a:xfrm>
          <a:solidFill>
            <a:schemeClr val="accent3">
              <a:alpha val="84706"/>
            </a:schemeClr>
          </a:solidFill>
        </p:spPr>
        <p:txBody>
          <a:bodyPr>
            <a:normAutofit fontScale="90000"/>
          </a:bodyPr>
          <a:lstStyle/>
          <a:p>
            <a:r>
              <a:rPr lang="en-US" b="0" dirty="0">
                <a:effectLst>
                  <a:outerShdw blurRad="38100" dist="38100" dir="2700000" algn="tl">
                    <a:srgbClr val="000000">
                      <a:alpha val="43137"/>
                    </a:srgbClr>
                  </a:outerShdw>
                </a:effectLst>
              </a:rPr>
              <a:t>How Being Green Saves Green ($)</a:t>
            </a:r>
            <a:br>
              <a:rPr lang="en-US" b="0" dirty="0">
                <a:effectLst>
                  <a:outerShdw blurRad="38100" dist="38100" dir="2700000" algn="tl">
                    <a:srgbClr val="000000">
                      <a:alpha val="43137"/>
                    </a:srgbClr>
                  </a:outerShdw>
                </a:effectLst>
              </a:rPr>
            </a:br>
            <a:r>
              <a:rPr lang="en-US" sz="4000" b="0" i="1" dirty="0">
                <a:effectLst>
                  <a:outerShdw blurRad="38100" dist="38100" dir="2700000" algn="tl">
                    <a:srgbClr val="000000">
                      <a:alpha val="43137"/>
                    </a:srgbClr>
                  </a:outerShdw>
                </a:effectLst>
              </a:rPr>
              <a:t>Illinois Tollway Savings Through Sustainability</a:t>
            </a:r>
            <a:endParaRPr lang="en-US"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0" y="5009256"/>
            <a:ext cx="9144000" cy="1603234"/>
          </a:xfrm>
          <a:solidFill>
            <a:schemeClr val="bg2">
              <a:alpha val="55000"/>
            </a:schemeClr>
          </a:solidFill>
        </p:spPr>
        <p:txBody>
          <a:bodyPr>
            <a:noAutofit/>
          </a:bodyPr>
          <a:lstStyle/>
          <a:p>
            <a:pPr>
              <a:spcBef>
                <a:spcPts val="0"/>
              </a:spcBef>
            </a:pPr>
            <a:r>
              <a:rPr lang="en-US" sz="2000" dirty="0">
                <a:solidFill>
                  <a:schemeClr val="accent3"/>
                </a:solidFill>
                <a:effectLst>
                  <a:outerShdw blurRad="38100" dist="38100" dir="2700000" algn="tl">
                    <a:srgbClr val="000000">
                      <a:alpha val="43137"/>
                    </a:srgbClr>
                  </a:outerShdw>
                </a:effectLst>
              </a:rPr>
              <a:t>2019 TRC Transportation Conference &amp; Equipment Expo</a:t>
            </a:r>
          </a:p>
          <a:p>
            <a:pPr>
              <a:spcBef>
                <a:spcPts val="0"/>
              </a:spcBef>
            </a:pPr>
            <a:r>
              <a:rPr lang="en-US" sz="2000" smtClean="0">
                <a:solidFill>
                  <a:schemeClr val="accent3"/>
                </a:solidFill>
                <a:effectLst>
                  <a:outerShdw blurRad="38100" dist="38100" dir="2700000" algn="tl">
                    <a:srgbClr val="000000">
                      <a:alpha val="43137"/>
                    </a:srgbClr>
                  </a:outerShdw>
                </a:effectLst>
              </a:rPr>
              <a:t>August </a:t>
            </a:r>
            <a:r>
              <a:rPr lang="en-US" sz="2000" dirty="0" smtClean="0">
                <a:solidFill>
                  <a:schemeClr val="accent3"/>
                </a:solidFill>
                <a:effectLst>
                  <a:outerShdw blurRad="38100" dist="38100" dir="2700000" algn="tl">
                    <a:srgbClr val="000000">
                      <a:alpha val="43137"/>
                    </a:srgbClr>
                  </a:outerShdw>
                </a:effectLst>
              </a:rPr>
              <a:t>16, </a:t>
            </a:r>
            <a:r>
              <a:rPr lang="en-US" sz="2000" dirty="0">
                <a:solidFill>
                  <a:schemeClr val="accent3"/>
                </a:solidFill>
                <a:effectLst>
                  <a:outerShdw blurRad="38100" dist="38100" dir="2700000" algn="tl">
                    <a:srgbClr val="000000">
                      <a:alpha val="43137"/>
                    </a:srgbClr>
                  </a:outerShdw>
                </a:effectLst>
              </a:rPr>
              <a:t>2019</a:t>
            </a:r>
          </a:p>
          <a:p>
            <a:pPr>
              <a:spcBef>
                <a:spcPts val="0"/>
              </a:spcBef>
            </a:pPr>
            <a:r>
              <a:rPr lang="en-US" sz="2000" dirty="0">
                <a:solidFill>
                  <a:schemeClr val="tx2">
                    <a:lumMod val="90000"/>
                    <a:lumOff val="10000"/>
                  </a:schemeClr>
                </a:solidFill>
              </a:rPr>
              <a:t>Bill Vavrik</a:t>
            </a:r>
          </a:p>
          <a:p>
            <a:pPr>
              <a:spcBef>
                <a:spcPts val="0"/>
              </a:spcBef>
            </a:pPr>
            <a:r>
              <a:rPr lang="en-US" sz="2000" dirty="0">
                <a:solidFill>
                  <a:schemeClr val="tx2">
                    <a:lumMod val="90000"/>
                    <a:lumOff val="10000"/>
                  </a:schemeClr>
                </a:solidFill>
              </a:rPr>
              <a:t>Illinois Tollway </a:t>
            </a:r>
          </a:p>
          <a:p>
            <a:pPr>
              <a:spcBef>
                <a:spcPts val="0"/>
              </a:spcBef>
            </a:pPr>
            <a:r>
              <a:rPr lang="en-US" sz="2000" dirty="0">
                <a:solidFill>
                  <a:schemeClr val="tx2">
                    <a:lumMod val="90000"/>
                    <a:lumOff val="10000"/>
                  </a:schemeClr>
                </a:solidFill>
              </a:rPr>
              <a:t>Infrastructure Management Consultant</a:t>
            </a:r>
          </a:p>
          <a:p>
            <a:pPr>
              <a:spcBef>
                <a:spcPts val="0"/>
              </a:spcBef>
            </a:pPr>
            <a:endParaRPr lang="en-US" sz="2000" dirty="0">
              <a:solidFill>
                <a:schemeClr val="accent3"/>
              </a:solidFill>
              <a:effectLst>
                <a:outerShdw blurRad="38100" dist="38100" dir="2700000" algn="tl">
                  <a:srgbClr val="000000">
                    <a:alpha val="43137"/>
                  </a:srgbClr>
                </a:outerShdw>
              </a:effectLst>
            </a:endParaRPr>
          </a:p>
          <a:p>
            <a:pPr>
              <a:spcBef>
                <a:spcPts val="0"/>
              </a:spcBef>
            </a:pPr>
            <a:endParaRPr lang="en-US" sz="2000" dirty="0">
              <a:solidFill>
                <a:schemeClr val="accent3"/>
              </a:solidFill>
              <a:effectLst>
                <a:outerShdw blurRad="38100" dist="38100" dir="2700000" algn="tl">
                  <a:srgbClr val="000000">
                    <a:alpha val="43137"/>
                  </a:srgbClr>
                </a:outerShdw>
              </a:effectLst>
            </a:endParaRPr>
          </a:p>
          <a:p>
            <a:pPr>
              <a:spcBef>
                <a:spcPts val="0"/>
              </a:spcBef>
            </a:pPr>
            <a:endParaRPr lang="en-US" sz="2000" dirty="0">
              <a:solidFill>
                <a:schemeClr val="accent3"/>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4"/>
          </p:nvPr>
        </p:nvSpPr>
        <p:spPr/>
        <p:txBody>
          <a:bodyPr/>
          <a:lstStyle/>
          <a:p>
            <a:fld id="{706C2AD7-2721-42BB-9332-34089FD4636E}" type="slidenum">
              <a:rPr lang="en-US" smtClean="0"/>
              <a:pPr/>
              <a:t>1</a:t>
            </a:fld>
            <a:endParaRPr lang="en-US" dirty="0"/>
          </a:p>
        </p:txBody>
      </p:sp>
      <p:pic>
        <p:nvPicPr>
          <p:cNvPr id="15" name="Picture 14">
            <a:extLst>
              <a:ext uri="{FF2B5EF4-FFF2-40B4-BE49-F238E27FC236}">
                <a16:creationId xmlns:a16="http://schemas.microsoft.com/office/drawing/2014/main" id="{52799C9C-5832-4542-A234-25F776969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0793" y="5862181"/>
            <a:ext cx="2012708" cy="712731"/>
          </a:xfrm>
          <a:prstGeom prst="rect">
            <a:avLst/>
          </a:prstGeom>
        </p:spPr>
      </p:pic>
    </p:spTree>
    <p:extLst>
      <p:ext uri="{BB962C8B-B14F-4D97-AF65-F5344CB8AC3E}">
        <p14:creationId xmlns:p14="http://schemas.microsoft.com/office/powerpoint/2010/main" val="405155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Recycled Asphalt Shingles (RAS)</a:t>
            </a:r>
          </a:p>
          <a:p>
            <a:pPr marL="800100" lvl="1" indent="-342900"/>
            <a:r>
              <a:rPr lang="en-US" dirty="0" smtClean="0"/>
              <a:t>Research in 2009</a:t>
            </a:r>
          </a:p>
          <a:p>
            <a:pPr marL="800100" lvl="1" indent="-342900"/>
            <a:r>
              <a:rPr lang="en-US" dirty="0" smtClean="0"/>
              <a:t>Allow up to 5%</a:t>
            </a:r>
          </a:p>
          <a:p>
            <a:pPr marL="800100" lvl="1" indent="-342900"/>
            <a:r>
              <a:rPr lang="en-US" dirty="0" smtClean="0"/>
              <a:t>Replaces fibers, high asphalt binder replacement</a:t>
            </a:r>
          </a:p>
          <a:p>
            <a:pPr marL="800100" lvl="1" indent="-342900"/>
            <a:r>
              <a:rPr lang="en-US" dirty="0" smtClean="0"/>
              <a:t>Improves material properties</a:t>
            </a:r>
          </a:p>
          <a:p>
            <a:pPr marL="800100" lvl="1" indent="-342900"/>
            <a:endParaRPr lang="en-US" dirty="0" smtClean="0"/>
          </a:p>
          <a:p>
            <a:r>
              <a:rPr lang="en-US" dirty="0" smtClean="0"/>
              <a:t>Warm Mix Asphalt</a:t>
            </a:r>
          </a:p>
          <a:p>
            <a:pPr marL="800100" lvl="1" indent="-342900"/>
            <a:r>
              <a:rPr lang="en-US" dirty="0" smtClean="0"/>
              <a:t>Now standard material – hot by permission only</a:t>
            </a:r>
          </a:p>
          <a:p>
            <a:pPr marL="800100" lvl="1" indent="-342900"/>
            <a:r>
              <a:rPr lang="en-US" dirty="0" smtClean="0"/>
              <a:t>Environmental savings</a:t>
            </a:r>
          </a:p>
          <a:p>
            <a:pPr marL="800100" lvl="1" indent="-342900"/>
            <a:endParaRPr lang="en-US" dirty="0" smtClean="0"/>
          </a:p>
          <a:p>
            <a:r>
              <a:rPr lang="en-US" dirty="0" smtClean="0"/>
              <a:t>Total </a:t>
            </a:r>
            <a:r>
              <a:rPr lang="en-US" dirty="0"/>
              <a:t>savings since these initiatives were introduced in 2006 has saved the Tollway approximately $106M</a:t>
            </a:r>
          </a:p>
          <a:p>
            <a:endParaRPr lang="en-US" dirty="0"/>
          </a:p>
        </p:txBody>
      </p:sp>
      <p:sp>
        <p:nvSpPr>
          <p:cNvPr id="3" name="Slide Number Placeholder 2"/>
          <p:cNvSpPr>
            <a:spLocks noGrp="1"/>
          </p:cNvSpPr>
          <p:nvPr>
            <p:ph type="sldNum" sz="quarter" idx="4"/>
          </p:nvPr>
        </p:nvSpPr>
        <p:spPr/>
        <p:txBody>
          <a:bodyPr/>
          <a:lstStyle/>
          <a:p>
            <a:fld id="{706C2AD7-2721-42BB-9332-34089FD4636E}" type="slidenum">
              <a:rPr lang="en-US" smtClean="0"/>
              <a:pPr/>
              <a:t>10</a:t>
            </a:fld>
            <a:endParaRPr lang="en-US" dirty="0"/>
          </a:p>
        </p:txBody>
      </p:sp>
      <p:sp>
        <p:nvSpPr>
          <p:cNvPr id="4" name="Title 3"/>
          <p:cNvSpPr>
            <a:spLocks noGrp="1"/>
          </p:cNvSpPr>
          <p:nvPr>
            <p:ph type="title"/>
          </p:nvPr>
        </p:nvSpPr>
        <p:spPr/>
        <p:txBody>
          <a:bodyPr/>
          <a:lstStyle/>
          <a:p>
            <a:r>
              <a:rPr lang="en-US" dirty="0" smtClean="0"/>
              <a:t>More Asphalt Initiatives</a:t>
            </a:r>
            <a:endParaRPr lang="en-US" dirty="0"/>
          </a:p>
        </p:txBody>
      </p:sp>
      <p:sp>
        <p:nvSpPr>
          <p:cNvPr id="5" name="Date Placeholder 4"/>
          <p:cNvSpPr>
            <a:spLocks noGrp="1"/>
          </p:cNvSpPr>
          <p:nvPr>
            <p:ph type="dt" sz="half" idx="2"/>
          </p:nvPr>
        </p:nvSpPr>
        <p:spPr/>
        <p:txBody>
          <a:bodyPr/>
          <a:lstStyle/>
          <a:p>
            <a:r>
              <a:rPr lang="en-US" smtClean="0"/>
              <a:t>Presented by XXX on Date of Presentation</a:t>
            </a:r>
            <a:endParaRPr lang="en-US" dirty="0"/>
          </a:p>
        </p:txBody>
      </p:sp>
    </p:spTree>
    <p:extLst>
      <p:ext uri="{BB962C8B-B14F-4D97-AF65-F5344CB8AC3E}">
        <p14:creationId xmlns:p14="http://schemas.microsoft.com/office/powerpoint/2010/main" val="240856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61466" y="1272672"/>
            <a:ext cx="8249397" cy="5052824"/>
          </a:xfrm>
        </p:spPr>
        <p:txBody>
          <a:bodyPr/>
          <a:lstStyle/>
          <a:p>
            <a:pPr>
              <a:spcBef>
                <a:spcPts val="0"/>
              </a:spcBef>
              <a:spcAft>
                <a:spcPts val="1200"/>
              </a:spcAft>
            </a:pPr>
            <a:r>
              <a:rPr lang="en-US" dirty="0"/>
              <a:t>NCHRP study on quietest pavement textures</a:t>
            </a:r>
          </a:p>
          <a:p>
            <a:pPr>
              <a:spcBef>
                <a:spcPts val="0"/>
              </a:spcBef>
              <a:spcAft>
                <a:spcPts val="1200"/>
              </a:spcAft>
            </a:pPr>
            <a:r>
              <a:rPr lang="en-US" dirty="0"/>
              <a:t>Development of specs for performance-engineered concrete mixes for patching, </a:t>
            </a:r>
            <a:r>
              <a:rPr lang="en-US" dirty="0" err="1"/>
              <a:t>HPC</a:t>
            </a:r>
            <a:r>
              <a:rPr lang="en-US" dirty="0"/>
              <a:t> decks and new pavements, most all designs fully optimized and ternary</a:t>
            </a:r>
          </a:p>
          <a:p>
            <a:pPr>
              <a:spcBef>
                <a:spcPts val="0"/>
              </a:spcBef>
              <a:spcAft>
                <a:spcPts val="1200"/>
              </a:spcAft>
            </a:pPr>
            <a:r>
              <a:rPr lang="en-US" dirty="0"/>
              <a:t>SHRP2 R05 project on precast pavements</a:t>
            </a:r>
          </a:p>
          <a:p>
            <a:pPr>
              <a:spcBef>
                <a:spcPts val="0"/>
              </a:spcBef>
              <a:spcAft>
                <a:spcPts val="1200"/>
              </a:spcAft>
            </a:pPr>
            <a:r>
              <a:rPr lang="en-US" dirty="0"/>
              <a:t>SHRP2 R21 project on composite pavements</a:t>
            </a:r>
          </a:p>
          <a:p>
            <a:pPr>
              <a:spcBef>
                <a:spcPts val="0"/>
              </a:spcBef>
              <a:spcAft>
                <a:spcPts val="1200"/>
              </a:spcAft>
            </a:pPr>
            <a:r>
              <a:rPr lang="en-US" dirty="0"/>
              <a:t>University of Illinois evaluation of black rock concrete mixes for composite pavements</a:t>
            </a:r>
          </a:p>
          <a:p>
            <a:pPr>
              <a:spcBef>
                <a:spcPts val="0"/>
              </a:spcBef>
              <a:spcAft>
                <a:spcPts val="1200"/>
              </a:spcAft>
            </a:pPr>
            <a:r>
              <a:rPr lang="en-US" dirty="0"/>
              <a:t>Performance-related specifications for concrete pavement construction developed and implemented</a:t>
            </a:r>
          </a:p>
        </p:txBody>
      </p:sp>
      <p:sp>
        <p:nvSpPr>
          <p:cNvPr id="2" name="Title 1"/>
          <p:cNvSpPr>
            <a:spLocks noGrp="1"/>
          </p:cNvSpPr>
          <p:nvPr>
            <p:ph type="title"/>
          </p:nvPr>
        </p:nvSpPr>
        <p:spPr/>
        <p:txBody>
          <a:bodyPr/>
          <a:lstStyle/>
          <a:p>
            <a:r>
              <a:rPr lang="en-US"/>
              <a:t>Concrete also included…</a:t>
            </a:r>
            <a:endParaRPr lang="en-US" dirty="0"/>
          </a:p>
        </p:txBody>
      </p:sp>
      <p:sp>
        <p:nvSpPr>
          <p:cNvPr id="5" name="Slide Number Placeholder 5"/>
          <p:cNvSpPr>
            <a:spLocks noGrp="1"/>
          </p:cNvSpPr>
          <p:nvPr>
            <p:ph type="sldNum" sz="quarter" idx="4"/>
          </p:nvPr>
        </p:nvSpPr>
        <p:spPr>
          <a:xfrm>
            <a:off x="8305800" y="6616701"/>
            <a:ext cx="647700" cy="241300"/>
          </a:xfrm>
        </p:spPr>
        <p:txBody>
          <a:bodyPr/>
          <a:lstStyle/>
          <a:p>
            <a:fld id="{706C2AD7-2721-42BB-9332-34089FD4636E}" type="slidenum">
              <a:rPr lang="en-US" smtClean="0"/>
              <a:pPr/>
              <a:t>11</a:t>
            </a:fld>
            <a:endParaRPr lang="en-US" dirty="0"/>
          </a:p>
        </p:txBody>
      </p:sp>
    </p:spTree>
    <p:extLst>
      <p:ext uri="{BB962C8B-B14F-4D97-AF65-F5344CB8AC3E}">
        <p14:creationId xmlns:p14="http://schemas.microsoft.com/office/powerpoint/2010/main" val="392907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Practices Contribute</a:t>
            </a:r>
          </a:p>
        </p:txBody>
      </p:sp>
      <p:sp>
        <p:nvSpPr>
          <p:cNvPr id="4" name="Text Placeholder 3"/>
          <p:cNvSpPr>
            <a:spLocks noGrp="1"/>
          </p:cNvSpPr>
          <p:nvPr>
            <p:ph type="body" sz="quarter" idx="10"/>
          </p:nvPr>
        </p:nvSpPr>
        <p:spPr/>
        <p:txBody>
          <a:bodyPr/>
          <a:lstStyle/>
          <a:p>
            <a:r>
              <a:rPr lang="en-US" dirty="0"/>
              <a:t>Jointed concrete built on asphalt base with asphalt shoulders</a:t>
            </a:r>
          </a:p>
          <a:p>
            <a:endParaRPr lang="en-US" dirty="0"/>
          </a:p>
          <a:p>
            <a:r>
              <a:rPr lang="en-US" dirty="0"/>
              <a:t>Pavement ME to optimize designs for actual conditions and expected future traffic</a:t>
            </a:r>
          </a:p>
        </p:txBody>
      </p:sp>
      <p:sp>
        <p:nvSpPr>
          <p:cNvPr id="5" name="Slide Number Placeholder 5"/>
          <p:cNvSpPr>
            <a:spLocks noGrp="1"/>
          </p:cNvSpPr>
          <p:nvPr>
            <p:ph type="sldNum" sz="quarter" idx="4"/>
          </p:nvPr>
        </p:nvSpPr>
        <p:spPr>
          <a:xfrm>
            <a:off x="8305800" y="6616701"/>
            <a:ext cx="647700" cy="241300"/>
          </a:xfrm>
        </p:spPr>
        <p:txBody>
          <a:bodyPr/>
          <a:lstStyle/>
          <a:p>
            <a:fld id="{706C2AD7-2721-42BB-9332-34089FD4636E}" type="slidenum">
              <a:rPr lang="en-US" smtClean="0"/>
              <a:pPr/>
              <a:t>12</a:t>
            </a:fld>
            <a:endParaRPr lang="en-US" dirty="0"/>
          </a:p>
        </p:txBody>
      </p:sp>
    </p:spTree>
    <p:extLst>
      <p:ext uri="{BB962C8B-B14F-4D97-AF65-F5344CB8AC3E}">
        <p14:creationId xmlns:p14="http://schemas.microsoft.com/office/powerpoint/2010/main" val="410243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through </a:t>
            </a:r>
            <a:r>
              <a:rPr lang="en-US" dirty="0" smtClean="0"/>
              <a:t>2018</a:t>
            </a:r>
            <a:endParaRPr lang="en-US" dirty="0"/>
          </a:p>
        </p:txBody>
      </p:sp>
      <p:sp>
        <p:nvSpPr>
          <p:cNvPr id="3" name="Content Placeholder 2"/>
          <p:cNvSpPr>
            <a:spLocks noGrp="1"/>
          </p:cNvSpPr>
          <p:nvPr>
            <p:ph idx="4294967295"/>
          </p:nvPr>
        </p:nvSpPr>
        <p:spPr>
          <a:xfrm>
            <a:off x="639763" y="1417638"/>
            <a:ext cx="8504237" cy="4525962"/>
          </a:xfrm>
        </p:spPr>
        <p:txBody>
          <a:bodyPr>
            <a:normAutofit fontScale="92500"/>
          </a:bodyPr>
          <a:lstStyle/>
          <a:p>
            <a:r>
              <a:rPr lang="en-US" dirty="0"/>
              <a:t>Savings indirectly related to research by others</a:t>
            </a:r>
          </a:p>
          <a:p>
            <a:pPr lvl="1"/>
            <a:r>
              <a:rPr lang="en-US" dirty="0"/>
              <a:t>Aggregate-related initiatives - $</a:t>
            </a:r>
            <a:r>
              <a:rPr lang="en-US" dirty="0" smtClean="0"/>
              <a:t>134,000,000</a:t>
            </a:r>
            <a:endParaRPr lang="en-US" dirty="0"/>
          </a:p>
          <a:p>
            <a:pPr lvl="1"/>
            <a:r>
              <a:rPr lang="en-US" dirty="0"/>
              <a:t>Pavement design initiatives  - </a:t>
            </a:r>
            <a:r>
              <a:rPr lang="en-US" dirty="0" smtClean="0"/>
              <a:t>$40,500,000</a:t>
            </a:r>
            <a:endParaRPr lang="en-US" dirty="0"/>
          </a:p>
          <a:p>
            <a:pPr lvl="1"/>
            <a:endParaRPr lang="en-US" dirty="0"/>
          </a:p>
          <a:p>
            <a:r>
              <a:rPr lang="en-US" dirty="0"/>
              <a:t>Savings directly related to recent Tollway research</a:t>
            </a:r>
          </a:p>
          <a:p>
            <a:pPr lvl="1"/>
            <a:r>
              <a:rPr lang="en-US" dirty="0"/>
              <a:t>Asphalt-related initiatives - </a:t>
            </a:r>
            <a:r>
              <a:rPr lang="en-US" dirty="0" smtClean="0"/>
              <a:t>$106,000,000</a:t>
            </a:r>
            <a:endParaRPr lang="en-US" dirty="0"/>
          </a:p>
          <a:p>
            <a:pPr lvl="1"/>
            <a:r>
              <a:rPr lang="en-US" dirty="0"/>
              <a:t>Concrete-related initiatives - </a:t>
            </a:r>
            <a:r>
              <a:rPr lang="en-US" dirty="0" smtClean="0"/>
              <a:t>$38.9,500,000</a:t>
            </a:r>
            <a:endParaRPr lang="en-US" dirty="0"/>
          </a:p>
          <a:p>
            <a:pPr lvl="1"/>
            <a:endParaRPr lang="en-US" dirty="0"/>
          </a:p>
          <a:p>
            <a:r>
              <a:rPr lang="en-US" dirty="0"/>
              <a:t>Total estimated savings = </a:t>
            </a:r>
            <a:r>
              <a:rPr lang="en-US" dirty="0" smtClean="0"/>
              <a:t>$301,000,000</a:t>
            </a:r>
            <a:endParaRPr lang="en-US" dirty="0"/>
          </a:p>
        </p:txBody>
      </p:sp>
      <p:sp>
        <p:nvSpPr>
          <p:cNvPr id="4" name="Slide Number Placeholder 5"/>
          <p:cNvSpPr>
            <a:spLocks noGrp="1"/>
          </p:cNvSpPr>
          <p:nvPr>
            <p:ph type="sldNum" sz="quarter" idx="4"/>
          </p:nvPr>
        </p:nvSpPr>
        <p:spPr>
          <a:xfrm>
            <a:off x="8305800" y="6616701"/>
            <a:ext cx="647700" cy="241300"/>
          </a:xfrm>
        </p:spPr>
        <p:txBody>
          <a:bodyPr/>
          <a:lstStyle/>
          <a:p>
            <a:fld id="{706C2AD7-2721-42BB-9332-34089FD4636E}" type="slidenum">
              <a:rPr lang="en-US" smtClean="0"/>
              <a:pPr/>
              <a:t>13</a:t>
            </a:fld>
            <a:endParaRPr lang="en-US" dirty="0"/>
          </a:p>
        </p:txBody>
      </p:sp>
    </p:spTree>
    <p:extLst>
      <p:ext uri="{BB962C8B-B14F-4D97-AF65-F5344CB8AC3E}">
        <p14:creationId xmlns:p14="http://schemas.microsoft.com/office/powerpoint/2010/main" val="84759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 is to be Sustainable</a:t>
            </a:r>
          </a:p>
        </p:txBody>
      </p:sp>
      <p:sp>
        <p:nvSpPr>
          <p:cNvPr id="5" name="Oval 4"/>
          <p:cNvSpPr/>
          <p:nvPr/>
        </p:nvSpPr>
        <p:spPr>
          <a:xfrm>
            <a:off x="1143000" y="1143000"/>
            <a:ext cx="2286000" cy="228600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00" dirty="0">
                <a:solidFill>
                  <a:schemeClr val="tx1">
                    <a:lumMod val="75000"/>
                    <a:lumOff val="25000"/>
                  </a:schemeClr>
                </a:solidFill>
              </a:rPr>
              <a:t>Economic</a:t>
            </a:r>
          </a:p>
          <a:p>
            <a:pPr algn="ctr"/>
            <a:endParaRPr lang="en-US" sz="2100" dirty="0">
              <a:solidFill>
                <a:schemeClr val="tx1">
                  <a:lumMod val="75000"/>
                  <a:lumOff val="25000"/>
                </a:schemeClr>
              </a:solidFill>
            </a:endParaRPr>
          </a:p>
        </p:txBody>
      </p:sp>
      <p:sp>
        <p:nvSpPr>
          <p:cNvPr id="6" name="Oval 5"/>
          <p:cNvSpPr/>
          <p:nvPr/>
        </p:nvSpPr>
        <p:spPr>
          <a:xfrm>
            <a:off x="137691" y="2514600"/>
            <a:ext cx="2286000" cy="228600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0" tIns="91440" rIns="0" bIns="0" rtlCol="0" anchor="ctr"/>
          <a:lstStyle/>
          <a:p>
            <a:r>
              <a:rPr lang="en-US" sz="2100" dirty="0">
                <a:solidFill>
                  <a:schemeClr val="tx1">
                    <a:lumMod val="75000"/>
                    <a:lumOff val="25000"/>
                  </a:schemeClr>
                </a:solidFill>
              </a:rPr>
              <a:t>Environmental</a:t>
            </a:r>
          </a:p>
        </p:txBody>
      </p:sp>
      <p:sp>
        <p:nvSpPr>
          <p:cNvPr id="7" name="Oval 6"/>
          <p:cNvSpPr/>
          <p:nvPr/>
        </p:nvSpPr>
        <p:spPr>
          <a:xfrm>
            <a:off x="2179864" y="2514600"/>
            <a:ext cx="2286000" cy="22860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tIns="91440" rIns="0" bIns="0" rtlCol="0" anchor="ctr"/>
          <a:lstStyle/>
          <a:p>
            <a:pPr algn="ctr"/>
            <a:r>
              <a:rPr lang="en-US" sz="2100" dirty="0">
                <a:solidFill>
                  <a:schemeClr val="tx1">
                    <a:lumMod val="75000"/>
                    <a:lumOff val="25000"/>
                  </a:schemeClr>
                </a:solidFill>
              </a:rPr>
              <a:t>      Social</a:t>
            </a:r>
          </a:p>
        </p:txBody>
      </p:sp>
      <p:sp>
        <p:nvSpPr>
          <p:cNvPr id="8" name="Oval 7"/>
          <p:cNvSpPr/>
          <p:nvPr/>
        </p:nvSpPr>
        <p:spPr>
          <a:xfrm>
            <a:off x="5715000" y="2133600"/>
            <a:ext cx="2286000" cy="228600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00" dirty="0">
                <a:solidFill>
                  <a:schemeClr val="tx1">
                    <a:lumMod val="75000"/>
                    <a:lumOff val="25000"/>
                  </a:schemeClr>
                </a:solidFill>
              </a:rPr>
              <a:t>Life Cycle</a:t>
            </a:r>
          </a:p>
          <a:p>
            <a:pPr algn="ctr"/>
            <a:r>
              <a:rPr lang="en-US" sz="2100" dirty="0">
                <a:solidFill>
                  <a:schemeClr val="tx1">
                    <a:lumMod val="75000"/>
                    <a:lumOff val="25000"/>
                  </a:schemeClr>
                </a:solidFill>
              </a:rPr>
              <a:t>Cost Analysis</a:t>
            </a:r>
          </a:p>
        </p:txBody>
      </p:sp>
      <p:sp>
        <p:nvSpPr>
          <p:cNvPr id="9" name="Oval 8"/>
          <p:cNvSpPr/>
          <p:nvPr/>
        </p:nvSpPr>
        <p:spPr>
          <a:xfrm>
            <a:off x="4709691" y="3505200"/>
            <a:ext cx="2286000" cy="228600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0" tIns="91440" rIns="0" bIns="0" rtlCol="0" anchor="ctr"/>
          <a:lstStyle/>
          <a:p>
            <a:r>
              <a:rPr lang="en-US" sz="2100" dirty="0">
                <a:solidFill>
                  <a:schemeClr val="tx1">
                    <a:lumMod val="75000"/>
                    <a:lumOff val="25000"/>
                  </a:schemeClr>
                </a:solidFill>
              </a:rPr>
              <a:t>Life Cycle</a:t>
            </a:r>
          </a:p>
          <a:p>
            <a:r>
              <a:rPr lang="en-US" sz="2100" dirty="0">
                <a:solidFill>
                  <a:schemeClr val="tx1">
                    <a:lumMod val="75000"/>
                    <a:lumOff val="25000"/>
                  </a:schemeClr>
                </a:solidFill>
              </a:rPr>
              <a:t>Assessment</a:t>
            </a:r>
          </a:p>
        </p:txBody>
      </p:sp>
      <p:sp>
        <p:nvSpPr>
          <p:cNvPr id="10" name="Oval 9"/>
          <p:cNvSpPr/>
          <p:nvPr/>
        </p:nvSpPr>
        <p:spPr>
          <a:xfrm>
            <a:off x="6751864" y="3505200"/>
            <a:ext cx="2286000" cy="22860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tIns="91440" rIns="0" bIns="0" rtlCol="0" anchor="ctr"/>
          <a:lstStyle/>
          <a:p>
            <a:pPr algn="r"/>
            <a:r>
              <a:rPr lang="en-US" sz="2100" dirty="0">
                <a:solidFill>
                  <a:schemeClr val="tx1">
                    <a:lumMod val="75000"/>
                    <a:lumOff val="25000"/>
                  </a:schemeClr>
                </a:solidFill>
              </a:rPr>
              <a:t>Sustainability</a:t>
            </a:r>
          </a:p>
          <a:p>
            <a:pPr algn="r"/>
            <a:r>
              <a:rPr lang="en-US" sz="2100" dirty="0">
                <a:solidFill>
                  <a:schemeClr val="tx1">
                    <a:lumMod val="75000"/>
                    <a:lumOff val="25000"/>
                  </a:schemeClr>
                </a:solidFill>
              </a:rPr>
              <a:t>Rating System</a:t>
            </a:r>
          </a:p>
        </p:txBody>
      </p:sp>
      <p:sp>
        <p:nvSpPr>
          <p:cNvPr id="11" name="5-Point Star 10"/>
          <p:cNvSpPr/>
          <p:nvPr/>
        </p:nvSpPr>
        <p:spPr>
          <a:xfrm>
            <a:off x="1959428" y="2956560"/>
            <a:ext cx="640080" cy="64008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TextBox 11"/>
          <p:cNvSpPr txBox="1"/>
          <p:nvPr/>
        </p:nvSpPr>
        <p:spPr>
          <a:xfrm>
            <a:off x="1981200" y="3137356"/>
            <a:ext cx="623889" cy="215444"/>
          </a:xfrm>
          <a:prstGeom prst="rect">
            <a:avLst/>
          </a:prstGeom>
          <a:noFill/>
        </p:spPr>
        <p:txBody>
          <a:bodyPr wrap="none" rtlCol="0">
            <a:spAutoFit/>
          </a:bodyPr>
          <a:lstStyle/>
          <a:p>
            <a:r>
              <a:rPr lang="en-US" sz="800" dirty="0">
                <a:solidFill>
                  <a:schemeClr val="tx1">
                    <a:lumMod val="75000"/>
                    <a:lumOff val="25000"/>
                  </a:schemeClr>
                </a:solidFill>
                <a:latin typeface="Arial Narrow" panose="020B0606020202030204" pitchFamily="34" charset="0"/>
              </a:rPr>
              <a:t>Sustainable</a:t>
            </a:r>
          </a:p>
        </p:txBody>
      </p:sp>
      <p:sp>
        <p:nvSpPr>
          <p:cNvPr id="13" name="5-Point Star 12"/>
          <p:cNvSpPr/>
          <p:nvPr/>
        </p:nvSpPr>
        <p:spPr>
          <a:xfrm>
            <a:off x="6535435" y="3886200"/>
            <a:ext cx="640080" cy="64008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4" name="TextBox 13"/>
          <p:cNvSpPr txBox="1"/>
          <p:nvPr/>
        </p:nvSpPr>
        <p:spPr>
          <a:xfrm>
            <a:off x="6557207" y="4066996"/>
            <a:ext cx="623889" cy="215444"/>
          </a:xfrm>
          <a:prstGeom prst="rect">
            <a:avLst/>
          </a:prstGeom>
          <a:noFill/>
        </p:spPr>
        <p:txBody>
          <a:bodyPr wrap="none" rtlCol="0">
            <a:spAutoFit/>
          </a:bodyPr>
          <a:lstStyle/>
          <a:p>
            <a:r>
              <a:rPr lang="en-US" sz="800" dirty="0">
                <a:solidFill>
                  <a:schemeClr val="tx1">
                    <a:lumMod val="75000"/>
                    <a:lumOff val="25000"/>
                  </a:schemeClr>
                </a:solidFill>
                <a:latin typeface="Arial Narrow" panose="020B0606020202030204" pitchFamily="34" charset="0"/>
              </a:rPr>
              <a:t>Sustainable</a:t>
            </a:r>
          </a:p>
        </p:txBody>
      </p:sp>
      <p:sp>
        <p:nvSpPr>
          <p:cNvPr id="15" name="Slide Number Placeholder 5"/>
          <p:cNvSpPr>
            <a:spLocks noGrp="1"/>
          </p:cNvSpPr>
          <p:nvPr>
            <p:ph type="sldNum" sz="quarter" idx="4"/>
          </p:nvPr>
        </p:nvSpPr>
        <p:spPr>
          <a:xfrm>
            <a:off x="8305800" y="6616701"/>
            <a:ext cx="647700" cy="241300"/>
          </a:xfrm>
        </p:spPr>
        <p:txBody>
          <a:bodyPr/>
          <a:lstStyle/>
          <a:p>
            <a:fld id="{706C2AD7-2721-42BB-9332-34089FD4636E}" type="slidenum">
              <a:rPr lang="en-US" smtClean="0"/>
              <a:pPr/>
              <a:t>14</a:t>
            </a:fld>
            <a:endParaRPr lang="en-US" dirty="0"/>
          </a:p>
        </p:txBody>
      </p:sp>
    </p:spTree>
    <p:extLst>
      <p:ext uri="{BB962C8B-B14F-4D97-AF65-F5344CB8AC3E}">
        <p14:creationId xmlns:p14="http://schemas.microsoft.com/office/powerpoint/2010/main" val="202968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Rating System for Qualitative Measurement</a:t>
            </a:r>
          </a:p>
        </p:txBody>
      </p:sp>
      <p:graphicFrame>
        <p:nvGraphicFramePr>
          <p:cNvPr id="10" name="Content Placeholder 3"/>
          <p:cNvGraphicFramePr>
            <a:graphicFrameLocks noGrp="1"/>
          </p:cNvGraphicFramePr>
          <p:nvPr>
            <p:ph idx="4294967295"/>
            <p:extLst>
              <p:ext uri="{D42A27DB-BD31-4B8C-83A1-F6EECF244321}">
                <p14:modId xmlns:p14="http://schemas.microsoft.com/office/powerpoint/2010/main" val="3778255092"/>
              </p:ext>
            </p:extLst>
          </p:nvPr>
        </p:nvGraphicFramePr>
        <p:xfrm>
          <a:off x="319881" y="1502821"/>
          <a:ext cx="8504237"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61578"/>
          <a:stretch>
            <a:fillRect/>
          </a:stretch>
        </p:blipFill>
        <p:spPr bwMode="auto">
          <a:xfrm>
            <a:off x="3048000" y="1117946"/>
            <a:ext cx="3048000" cy="76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481709" y="5547494"/>
            <a:ext cx="6393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C8C8C"/>
              </a:buClr>
              <a:buFont typeface="Wingdings" panose="05000000000000000000" pitchFamily="2" charset="2"/>
              <a:buChar char="n"/>
              <a:defRPr sz="2800">
                <a:solidFill>
                  <a:schemeClr val="tx1"/>
                </a:solidFill>
                <a:latin typeface="Calibri" panose="020F0502020204030204" pitchFamily="34" charset="0"/>
              </a:defRPr>
            </a:lvl1pPr>
            <a:lvl2pPr marL="742950" indent="-285750" eaLnBrk="0" hangingPunct="0">
              <a:spcBef>
                <a:spcPct val="20000"/>
              </a:spcBef>
              <a:buClr>
                <a:srgbClr val="8C8C8C"/>
              </a:buClr>
              <a:buFont typeface="Wingdings" panose="05000000000000000000" pitchFamily="2" charset="2"/>
              <a:buChar char="q"/>
              <a:defRPr sz="2400">
                <a:solidFill>
                  <a:schemeClr val="tx1"/>
                </a:solidFill>
                <a:latin typeface="Calibri" panose="020F0502020204030204" pitchFamily="34" charset="0"/>
              </a:defRPr>
            </a:lvl2pPr>
            <a:lvl3pPr marL="1143000" indent="-228600" eaLnBrk="0" hangingPunct="0">
              <a:spcBef>
                <a:spcPct val="20000"/>
              </a:spcBef>
              <a:buClr>
                <a:srgbClr val="8C8C8C"/>
              </a:buClr>
              <a:buFont typeface="Wingdings" panose="05000000000000000000" pitchFamily="2" charset="2"/>
              <a:buChar char="n"/>
              <a:defRPr sz="2000">
                <a:solidFill>
                  <a:schemeClr val="tx1"/>
                </a:solidFill>
                <a:latin typeface="Calibri" panose="020F0502020204030204" pitchFamily="34" charset="0"/>
              </a:defRPr>
            </a:lvl3pPr>
            <a:lvl4pPr marL="1600200" indent="-228600" eaLnBrk="0" hangingPunct="0">
              <a:spcBef>
                <a:spcPct val="20000"/>
              </a:spcBef>
              <a:buClr>
                <a:srgbClr val="8C8C8C"/>
              </a:buClr>
              <a:buFont typeface="Wingdings" panose="05000000000000000000" pitchFamily="2" charset="2"/>
              <a:buChar char="q"/>
              <a:defRPr>
                <a:solidFill>
                  <a:schemeClr val="tx1"/>
                </a:solidFill>
                <a:latin typeface="Calibri" panose="020F0502020204030204" pitchFamily="34" charset="0"/>
              </a:defRPr>
            </a:lvl4pPr>
            <a:lvl5pPr marL="2057400" indent="-228600" eaLnBrk="0" hangingPunct="0">
              <a:spcBef>
                <a:spcPct val="20000"/>
              </a:spcBef>
              <a:buClr>
                <a:srgbClr val="8C8C8C"/>
              </a:buClr>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C8C8C"/>
              </a:buClr>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C8C8C"/>
              </a:buClr>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C8C8C"/>
              </a:buClr>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C8C8C"/>
              </a:buClr>
              <a:buFont typeface="Wingdings" panose="05000000000000000000" pitchFamily="2" charset="2"/>
              <a:buChar char="§"/>
              <a:defRPr>
                <a:solidFill>
                  <a:schemeClr val="tx1"/>
                </a:solidFill>
                <a:latin typeface="Calibri" panose="020F0502020204030204" pitchFamily="34" charset="0"/>
              </a:defRPr>
            </a:lvl9pPr>
          </a:lstStyle>
          <a:p>
            <a:pPr algn="ctr" eaLnBrk="1" hangingPunct="1">
              <a:spcBef>
                <a:spcPct val="0"/>
              </a:spcBef>
              <a:buClrTx/>
              <a:buFontTx/>
              <a:buNone/>
            </a:pPr>
            <a:r>
              <a:rPr lang="en-US" altLang="en-US" sz="1800" b="1" i="1" dirty="0">
                <a:solidFill>
                  <a:srgbClr val="3E3D2D"/>
                </a:solidFill>
              </a:rPr>
              <a:t>Infrastructure Voluntary Evaluation Sustainability Tool (INVEST)</a:t>
            </a:r>
          </a:p>
        </p:txBody>
      </p:sp>
      <p:sp>
        <p:nvSpPr>
          <p:cNvPr id="8" name="Rounded Rectangle 7"/>
          <p:cNvSpPr/>
          <p:nvPr/>
        </p:nvSpPr>
        <p:spPr>
          <a:xfrm>
            <a:off x="2148840" y="5943600"/>
            <a:ext cx="4846320" cy="457200"/>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2000" b="1" i="1" kern="0" dirty="0">
                <a:solidFill>
                  <a:sysClr val="window" lastClr="FFFFFF"/>
                </a:solidFill>
                <a:latin typeface="Arial"/>
              </a:rPr>
              <a:t>www.sustainablehighways.org</a:t>
            </a:r>
          </a:p>
        </p:txBody>
      </p:sp>
      <p:sp>
        <p:nvSpPr>
          <p:cNvPr id="9" name="Slide Number Placeholder 5"/>
          <p:cNvSpPr>
            <a:spLocks noGrp="1"/>
          </p:cNvSpPr>
          <p:nvPr>
            <p:ph type="sldNum" sz="quarter" idx="4"/>
          </p:nvPr>
        </p:nvSpPr>
        <p:spPr>
          <a:xfrm>
            <a:off x="8488679" y="6616701"/>
            <a:ext cx="647700" cy="241300"/>
          </a:xfrm>
        </p:spPr>
        <p:txBody>
          <a:bodyPr/>
          <a:lstStyle/>
          <a:p>
            <a:fld id="{706C2AD7-2721-42BB-9332-34089FD4636E}" type="slidenum">
              <a:rPr lang="en-US" smtClean="0"/>
              <a:pPr/>
              <a:t>15</a:t>
            </a:fld>
            <a:endParaRPr lang="en-US" dirty="0"/>
          </a:p>
        </p:txBody>
      </p:sp>
    </p:spTree>
    <p:extLst>
      <p:ext uri="{BB962C8B-B14F-4D97-AF65-F5344CB8AC3E}">
        <p14:creationId xmlns:p14="http://schemas.microsoft.com/office/powerpoint/2010/main" val="363083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278586" y="5408102"/>
            <a:ext cx="8249397" cy="1208599"/>
          </a:xfrm>
        </p:spPr>
        <p:txBody>
          <a:bodyPr>
            <a:normAutofit/>
          </a:bodyPr>
          <a:lstStyle/>
          <a:p>
            <a:pPr lvl="2"/>
            <a:r>
              <a:rPr lang="en-US" dirty="0" smtClean="0"/>
              <a:t>Using water quality data from IL Natural History Survey and Geological Survey to minimize impacts during planning</a:t>
            </a:r>
          </a:p>
          <a:p>
            <a:pPr lvl="2"/>
            <a:r>
              <a:rPr lang="en-US" dirty="0" smtClean="0"/>
              <a:t>Significant stakeholder outreach on physical access and affordability</a:t>
            </a:r>
            <a:endParaRPr lang="en-US" dirty="0"/>
          </a:p>
        </p:txBody>
      </p:sp>
      <p:sp>
        <p:nvSpPr>
          <p:cNvPr id="3" name="Slide Number Placeholder 2"/>
          <p:cNvSpPr>
            <a:spLocks noGrp="1"/>
          </p:cNvSpPr>
          <p:nvPr>
            <p:ph type="sldNum" sz="quarter" idx="4"/>
          </p:nvPr>
        </p:nvSpPr>
        <p:spPr/>
        <p:txBody>
          <a:bodyPr/>
          <a:lstStyle/>
          <a:p>
            <a:fld id="{715662DF-F7AD-4689-A94D-91AD82BB35DD}" type="slidenum">
              <a:rPr lang="en-US" smtClean="0"/>
              <a:pPr/>
              <a:t>16</a:t>
            </a:fld>
            <a:endParaRPr lang="en-US" dirty="0"/>
          </a:p>
        </p:txBody>
      </p:sp>
      <p:sp>
        <p:nvSpPr>
          <p:cNvPr id="2" name="Title 1"/>
          <p:cNvSpPr>
            <a:spLocks noGrp="1"/>
          </p:cNvSpPr>
          <p:nvPr>
            <p:ph type="title"/>
          </p:nvPr>
        </p:nvSpPr>
        <p:spPr/>
        <p:txBody>
          <a:bodyPr>
            <a:normAutofit/>
          </a:bodyPr>
          <a:lstStyle/>
          <a:p>
            <a:r>
              <a:rPr lang="en-US" sz="3600" dirty="0"/>
              <a:t>System Planning Scores</a:t>
            </a:r>
            <a:endParaRPr lang="en-US" sz="3600" dirty="0">
              <a:solidFill>
                <a:srgbClr val="002060"/>
              </a:solidFill>
            </a:endParaRPr>
          </a:p>
        </p:txBody>
      </p:sp>
      <p:pic>
        <p:nvPicPr>
          <p:cNvPr id="4" name="Picture 3" descr="Screen Clippi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3" t="1984" r="1429" b="1751"/>
          <a:stretch/>
        </p:blipFill>
        <p:spPr>
          <a:xfrm>
            <a:off x="914400" y="1218718"/>
            <a:ext cx="7315200" cy="4108864"/>
          </a:xfrm>
          <a:prstGeom prst="rect">
            <a:avLst/>
          </a:prstGeom>
        </p:spPr>
      </p:pic>
    </p:spTree>
    <p:extLst>
      <p:ext uri="{BB962C8B-B14F-4D97-AF65-F5344CB8AC3E}">
        <p14:creationId xmlns:p14="http://schemas.microsoft.com/office/powerpoint/2010/main" val="222606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37403" y="5510253"/>
            <a:ext cx="8249397" cy="1006807"/>
          </a:xfrm>
        </p:spPr>
        <p:txBody>
          <a:bodyPr>
            <a:normAutofit/>
          </a:bodyPr>
          <a:lstStyle/>
          <a:p>
            <a:pPr lvl="1"/>
            <a:r>
              <a:rPr lang="en-US" sz="2000" dirty="0" smtClean="0"/>
              <a:t>Chloride reduction program</a:t>
            </a:r>
          </a:p>
          <a:p>
            <a:pPr lvl="1"/>
            <a:r>
              <a:rPr lang="en-US" sz="2000" dirty="0" smtClean="0"/>
              <a:t>Routinely using ITS to anticipate and reduce congestion</a:t>
            </a:r>
            <a:endParaRPr lang="en-US" sz="2000" dirty="0"/>
          </a:p>
        </p:txBody>
      </p:sp>
      <p:sp>
        <p:nvSpPr>
          <p:cNvPr id="3" name="Slide Number Placeholder 2"/>
          <p:cNvSpPr>
            <a:spLocks noGrp="1"/>
          </p:cNvSpPr>
          <p:nvPr>
            <p:ph type="sldNum" sz="quarter" idx="4"/>
          </p:nvPr>
        </p:nvSpPr>
        <p:spPr/>
        <p:txBody>
          <a:bodyPr/>
          <a:lstStyle/>
          <a:p>
            <a:fld id="{715662DF-F7AD-4689-A94D-91AD82BB35DD}" type="slidenum">
              <a:rPr lang="en-US" smtClean="0"/>
              <a:pPr/>
              <a:t>17</a:t>
            </a:fld>
            <a:endParaRPr lang="en-US" dirty="0"/>
          </a:p>
        </p:txBody>
      </p:sp>
      <p:sp>
        <p:nvSpPr>
          <p:cNvPr id="2" name="Title 1"/>
          <p:cNvSpPr>
            <a:spLocks noGrp="1"/>
          </p:cNvSpPr>
          <p:nvPr>
            <p:ph type="title"/>
          </p:nvPr>
        </p:nvSpPr>
        <p:spPr/>
        <p:txBody>
          <a:bodyPr>
            <a:noAutofit/>
          </a:bodyPr>
          <a:lstStyle/>
          <a:p>
            <a:r>
              <a:rPr lang="en-US" sz="3200" dirty="0"/>
              <a:t>Operations and Maintenance Scores</a:t>
            </a:r>
            <a:endParaRPr lang="en-US" sz="3200" dirty="0">
              <a:solidFill>
                <a:srgbClr val="002060"/>
              </a:solidFill>
            </a:endParaRPr>
          </a:p>
        </p:txBody>
      </p:sp>
      <p:pic>
        <p:nvPicPr>
          <p:cNvPr id="4" name="Picture 3"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1144987"/>
            <a:ext cx="7315200" cy="4090389"/>
          </a:xfrm>
          <a:prstGeom prst="rect">
            <a:avLst/>
          </a:prstGeom>
        </p:spPr>
      </p:pic>
    </p:spTree>
    <p:extLst>
      <p:ext uri="{BB962C8B-B14F-4D97-AF65-F5344CB8AC3E}">
        <p14:creationId xmlns:p14="http://schemas.microsoft.com/office/powerpoint/2010/main" val="201380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61467" y="1272672"/>
            <a:ext cx="6799082" cy="4620128"/>
          </a:xfrm>
        </p:spPr>
        <p:txBody>
          <a:bodyPr>
            <a:normAutofit/>
          </a:bodyPr>
          <a:lstStyle/>
          <a:p>
            <a:r>
              <a:rPr lang="en-US" dirty="0" smtClean="0"/>
              <a:t>Used on projects with construction cost over $10M</a:t>
            </a:r>
          </a:p>
          <a:p>
            <a:endParaRPr lang="en-US" dirty="0"/>
          </a:p>
          <a:p>
            <a:r>
              <a:rPr lang="en-US" dirty="0" smtClean="0"/>
              <a:t>Projects evaluated at throughout design </a:t>
            </a:r>
          </a:p>
          <a:p>
            <a:pPr marL="800100" lvl="1" indent="-342900"/>
            <a:r>
              <a:rPr lang="en-US" dirty="0" smtClean="0"/>
              <a:t>Brainstorming in early design</a:t>
            </a:r>
          </a:p>
          <a:p>
            <a:pPr marL="800100" lvl="1" indent="-342900"/>
            <a:r>
              <a:rPr lang="en-US" dirty="0" smtClean="0"/>
              <a:t>Sustainability workshops</a:t>
            </a:r>
          </a:p>
          <a:p>
            <a:pPr marL="800100" lvl="1" indent="-342900"/>
            <a:r>
              <a:rPr lang="en-US" dirty="0" smtClean="0"/>
              <a:t>Establish target Invest score at 30% review</a:t>
            </a:r>
          </a:p>
          <a:p>
            <a:pPr marL="800100" lvl="1" indent="-342900"/>
            <a:r>
              <a:rPr lang="en-US" dirty="0" smtClean="0"/>
              <a:t>Invest score for As-Designed condition</a:t>
            </a:r>
          </a:p>
          <a:p>
            <a:pPr marL="800100" lvl="1" indent="-342900"/>
            <a:r>
              <a:rPr lang="en-US" dirty="0" smtClean="0"/>
              <a:t>All scorecards part of design deliverables</a:t>
            </a:r>
            <a:endParaRPr lang="en-US" dirty="0"/>
          </a:p>
          <a:p>
            <a:endParaRPr lang="en-US" dirty="0" smtClean="0"/>
          </a:p>
          <a:p>
            <a:r>
              <a:rPr lang="en-US" dirty="0" smtClean="0"/>
              <a:t>Final score at substantial completion</a:t>
            </a:r>
          </a:p>
          <a:p>
            <a:endParaRPr lang="en-US" dirty="0"/>
          </a:p>
        </p:txBody>
      </p:sp>
      <p:sp>
        <p:nvSpPr>
          <p:cNvPr id="4" name="Title 3"/>
          <p:cNvSpPr>
            <a:spLocks noGrp="1"/>
          </p:cNvSpPr>
          <p:nvPr>
            <p:ph type="title"/>
          </p:nvPr>
        </p:nvSpPr>
        <p:spPr/>
        <p:txBody>
          <a:bodyPr/>
          <a:lstStyle/>
          <a:p>
            <a:r>
              <a:rPr lang="en-US" dirty="0"/>
              <a:t>Project Development </a:t>
            </a:r>
            <a:r>
              <a:rPr lang="en-US" dirty="0" smtClean="0"/>
              <a:t>INVEST Scoring</a:t>
            </a:r>
            <a:endParaRPr lang="en-US" dirty="0"/>
          </a:p>
        </p:txBody>
      </p:sp>
      <p:pic>
        <p:nvPicPr>
          <p:cNvPr id="3" name="Picture 2" descr="Screen Clippi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3" t="3248" r="2617" b="1681"/>
          <a:stretch/>
        </p:blipFill>
        <p:spPr>
          <a:xfrm>
            <a:off x="7109473" y="1563104"/>
            <a:ext cx="1684669" cy="4039264"/>
          </a:xfrm>
          <a:prstGeom prst="rect">
            <a:avLst/>
          </a:prstGeom>
        </p:spPr>
      </p:pic>
    </p:spTree>
    <p:extLst>
      <p:ext uri="{BB962C8B-B14F-4D97-AF65-F5344CB8AC3E}">
        <p14:creationId xmlns:p14="http://schemas.microsoft.com/office/powerpoint/2010/main" val="14888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1210277"/>
            <a:ext cx="8249397" cy="5406424"/>
          </a:xfrm>
        </p:spPr>
        <p:txBody>
          <a:bodyPr>
            <a:normAutofit lnSpcReduction="10000"/>
          </a:bodyPr>
          <a:lstStyle/>
          <a:p>
            <a:r>
              <a:rPr lang="en-US" dirty="0"/>
              <a:t>2013 – 2014 Projects averaged Silver Rating</a:t>
            </a:r>
          </a:p>
          <a:p>
            <a:endParaRPr lang="en-US" sz="1300" dirty="0"/>
          </a:p>
          <a:p>
            <a:r>
              <a:rPr lang="en-US" dirty="0"/>
              <a:t>2015 – 2018 Projects averaged Gold Rating</a:t>
            </a:r>
          </a:p>
          <a:p>
            <a:endParaRPr lang="en-US" sz="1300" dirty="0"/>
          </a:p>
          <a:p>
            <a:r>
              <a:rPr lang="en-US" dirty="0" smtClean="0"/>
              <a:t>19 </a:t>
            </a:r>
            <a:r>
              <a:rPr lang="en-US" dirty="0"/>
              <a:t>categories increased by 30% or </a:t>
            </a:r>
            <a:r>
              <a:rPr lang="en-US" dirty="0" smtClean="0"/>
              <a:t>more over baseline</a:t>
            </a:r>
          </a:p>
          <a:p>
            <a:endParaRPr lang="en-US" sz="1300" dirty="0" smtClean="0"/>
          </a:p>
          <a:p>
            <a:r>
              <a:rPr lang="en-US" dirty="0" smtClean="0"/>
              <a:t>In 2018 Project achieved maximum points in:</a:t>
            </a:r>
          </a:p>
          <a:p>
            <a:pPr marL="800100" lvl="1" indent="-342900"/>
            <a:r>
              <a:rPr lang="en-US" dirty="0" smtClean="0"/>
              <a:t>Context-Sensitive </a:t>
            </a:r>
            <a:r>
              <a:rPr lang="en-US" dirty="0"/>
              <a:t>Project </a:t>
            </a:r>
            <a:r>
              <a:rPr lang="en-US" dirty="0" smtClean="0"/>
              <a:t>Development</a:t>
            </a:r>
          </a:p>
          <a:p>
            <a:pPr marL="800100" lvl="1" indent="-342900"/>
            <a:r>
              <a:rPr lang="en-US" dirty="0" smtClean="0"/>
              <a:t>Educational Outreach</a:t>
            </a:r>
          </a:p>
          <a:p>
            <a:pPr marL="800100" lvl="1" indent="-342900"/>
            <a:r>
              <a:rPr lang="en-US" dirty="0" smtClean="0"/>
              <a:t>Habitat Restoration</a:t>
            </a:r>
          </a:p>
          <a:p>
            <a:pPr marL="800100" lvl="1" indent="-342900"/>
            <a:r>
              <a:rPr lang="en-US" dirty="0" smtClean="0"/>
              <a:t>Ecological Connectivity</a:t>
            </a:r>
          </a:p>
          <a:p>
            <a:pPr marL="800100" lvl="1" indent="-342900"/>
            <a:r>
              <a:rPr lang="en-US" dirty="0" smtClean="0"/>
              <a:t>Pedestrian Access</a:t>
            </a:r>
          </a:p>
          <a:p>
            <a:pPr marL="800100" lvl="1" indent="-342900"/>
            <a:r>
              <a:rPr lang="en-US" dirty="0" smtClean="0"/>
              <a:t>ITS </a:t>
            </a:r>
            <a:r>
              <a:rPr lang="en-US" dirty="0"/>
              <a:t>for System </a:t>
            </a:r>
            <a:r>
              <a:rPr lang="en-US" dirty="0" smtClean="0"/>
              <a:t>Operations</a:t>
            </a:r>
          </a:p>
          <a:p>
            <a:pPr marL="800100" lvl="1" indent="-342900"/>
            <a:r>
              <a:rPr lang="en-US" dirty="0" smtClean="0"/>
              <a:t>Site Vegetation</a:t>
            </a:r>
          </a:p>
          <a:p>
            <a:pPr marL="800100" lvl="1" indent="-342900"/>
            <a:r>
              <a:rPr lang="en-US" dirty="0" smtClean="0"/>
              <a:t>Reduced </a:t>
            </a:r>
            <a:r>
              <a:rPr lang="en-US" dirty="0"/>
              <a:t>Energy and Emissions in Pavement </a:t>
            </a:r>
            <a:r>
              <a:rPr lang="en-US" dirty="0" smtClean="0"/>
              <a:t>Materials</a:t>
            </a:r>
          </a:p>
          <a:p>
            <a:pPr marL="800100" lvl="1" indent="-342900"/>
            <a:r>
              <a:rPr lang="en-US" dirty="0" smtClean="0"/>
              <a:t>Construction </a:t>
            </a:r>
            <a:r>
              <a:rPr lang="en-US" dirty="0"/>
              <a:t>Equipment Emission </a:t>
            </a:r>
            <a:r>
              <a:rPr lang="en-US" dirty="0" smtClean="0"/>
              <a:t>Reduction</a:t>
            </a:r>
          </a:p>
          <a:p>
            <a:pPr marL="800100" lvl="1" indent="-342900"/>
            <a:r>
              <a:rPr lang="en-US" dirty="0" smtClean="0"/>
              <a:t>Construction </a:t>
            </a:r>
            <a:r>
              <a:rPr lang="en-US" dirty="0"/>
              <a:t>Quality Control Plan</a:t>
            </a:r>
          </a:p>
          <a:p>
            <a:endParaRPr lang="en-US" dirty="0"/>
          </a:p>
        </p:txBody>
      </p:sp>
      <p:sp>
        <p:nvSpPr>
          <p:cNvPr id="3" name="Slide Number Placeholder 2"/>
          <p:cNvSpPr>
            <a:spLocks noGrp="1"/>
          </p:cNvSpPr>
          <p:nvPr>
            <p:ph type="sldNum" sz="quarter" idx="4"/>
          </p:nvPr>
        </p:nvSpPr>
        <p:spPr/>
        <p:txBody>
          <a:bodyPr/>
          <a:lstStyle/>
          <a:p>
            <a:fld id="{706C2AD7-2721-42BB-9332-34089FD4636E}" type="slidenum">
              <a:rPr lang="en-US" smtClean="0"/>
              <a:pPr/>
              <a:t>19</a:t>
            </a:fld>
            <a:endParaRPr lang="en-US" dirty="0"/>
          </a:p>
        </p:txBody>
      </p:sp>
      <p:sp>
        <p:nvSpPr>
          <p:cNvPr id="4" name="Title 3"/>
          <p:cNvSpPr>
            <a:spLocks noGrp="1"/>
          </p:cNvSpPr>
          <p:nvPr>
            <p:ph type="title"/>
          </p:nvPr>
        </p:nvSpPr>
        <p:spPr/>
        <p:txBody>
          <a:bodyPr/>
          <a:lstStyle/>
          <a:p>
            <a:r>
              <a:rPr lang="en-US" dirty="0" smtClean="0"/>
              <a:t>INVEST Project Development Results</a:t>
            </a:r>
            <a:endParaRPr lang="en-US" dirty="0"/>
          </a:p>
        </p:txBody>
      </p:sp>
    </p:spTree>
    <p:extLst>
      <p:ext uri="{BB962C8B-B14F-4D97-AF65-F5344CB8AC3E}">
        <p14:creationId xmlns:p14="http://schemas.microsoft.com/office/powerpoint/2010/main" val="205536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F2219-2AD4-4B92-9362-0ABEFC6D814F}"/>
              </a:ext>
            </a:extLst>
          </p:cNvPr>
          <p:cNvSpPr/>
          <p:nvPr/>
        </p:nvSpPr>
        <p:spPr>
          <a:xfrm>
            <a:off x="8007927" y="5892800"/>
            <a:ext cx="1136073"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706C2AD7-2721-42BB-9332-34089FD4636E}" type="slidenum">
              <a:rPr lang="en-US" smtClean="0"/>
              <a:pPr/>
              <a:t>2</a:t>
            </a:fld>
            <a:endParaRPr lang="en-US" dirty="0"/>
          </a:p>
        </p:txBody>
      </p:sp>
      <p:sp>
        <p:nvSpPr>
          <p:cNvPr id="7" name="Date Placeholder 6"/>
          <p:cNvSpPr>
            <a:spLocks noGrp="1"/>
          </p:cNvSpPr>
          <p:nvPr>
            <p:ph type="dt" sz="half" idx="2"/>
          </p:nvPr>
        </p:nvSpPr>
        <p:spPr/>
        <p:txBody>
          <a:bodyPr/>
          <a:lstStyle/>
          <a:p>
            <a:r>
              <a:rPr lang="en-US"/>
              <a:t>Presented by XXX on </a:t>
            </a:r>
            <a:fld id="{E904CF1A-E588-437E-8741-3D0B24AA7C5A}" type="datetime4">
              <a:rPr lang="en-US" smtClean="0"/>
              <a:pPr/>
              <a:t>August 16, 2019</a:t>
            </a:fld>
            <a:endParaRPr lang="en-US" dirty="0"/>
          </a:p>
        </p:txBody>
      </p:sp>
      <p:pic>
        <p:nvPicPr>
          <p:cNvPr id="6" name="Picture 2" descr="U:\Communications\pr\Remarks-Speeches\Chairman\2018\02-20 IRTBA Convention\Graphics\IRTBA Transit Region Map_01-Base-01.png">
            <a:extLst>
              <a:ext uri="{FF2B5EF4-FFF2-40B4-BE49-F238E27FC236}">
                <a16:creationId xmlns:a16="http://schemas.microsoft.com/office/drawing/2014/main" id="{9AD61CC4-321D-4643-A529-650B4BF6F43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2133600" y="2"/>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3" descr="U:\Communications\pr\Remarks-Speeches\Chairman\2018\02-20 IRTBA Convention\Graphics\IRTBA Transit Region Map_02-CTA-01.png">
            <a:extLst>
              <a:ext uri="{FF2B5EF4-FFF2-40B4-BE49-F238E27FC236}">
                <a16:creationId xmlns:a16="http://schemas.microsoft.com/office/drawing/2014/main" id="{0E0E9611-FE0C-4A9B-8618-E2CEB51538C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133600" y="1"/>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4" descr="U:\Communications\pr\Remarks-Speeches\Chairman\2018\02-20 IRTBA Convention\Graphics\IRTBA Transit Region Map_03-Pace-01.png">
            <a:extLst>
              <a:ext uri="{FF2B5EF4-FFF2-40B4-BE49-F238E27FC236}">
                <a16:creationId xmlns:a16="http://schemas.microsoft.com/office/drawing/2014/main" id="{AED86C6E-73E9-4686-B4E1-AC4455FBCE9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2133598" y="1"/>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5" descr="U:\Communications\pr\Remarks-Speeches\Chairman\2018\02-20 IRTBA Convention\Graphics\IRTBA Transit Region Map_04-Metra-01.png">
            <a:extLst>
              <a:ext uri="{FF2B5EF4-FFF2-40B4-BE49-F238E27FC236}">
                <a16:creationId xmlns:a16="http://schemas.microsoft.com/office/drawing/2014/main" id="{609DEC13-176C-45D4-9F74-CE7F19C355D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2133600" y="1"/>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7" descr="U:\Communications\pr\Remarks-Speeches\Chairman\2018\02-20 IRTBA Convention\Graphics\IRTBA Transit Region Map_06-Expressways-01.png">
            <a:extLst>
              <a:ext uri="{FF2B5EF4-FFF2-40B4-BE49-F238E27FC236}">
                <a16:creationId xmlns:a16="http://schemas.microsoft.com/office/drawing/2014/main" id="{5FDD33BD-6124-437A-A637-F790D0C5F34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2133598" y="1"/>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631C41A-2616-4F87-8539-5C311BC5219B}"/>
              </a:ext>
            </a:extLst>
          </p:cNvPr>
          <p:cNvSpPr/>
          <p:nvPr/>
        </p:nvSpPr>
        <p:spPr>
          <a:xfrm>
            <a:off x="5681435" y="609512"/>
            <a:ext cx="848673" cy="1672397"/>
          </a:xfrm>
          <a:custGeom>
            <a:avLst/>
            <a:gdLst>
              <a:gd name="connsiteX0" fmla="*/ 0 w 267855"/>
              <a:gd name="connsiteY0" fmla="*/ 0 h 1782619"/>
              <a:gd name="connsiteX1" fmla="*/ 267855 w 267855"/>
              <a:gd name="connsiteY1" fmla="*/ 0 h 1782619"/>
              <a:gd name="connsiteX2" fmla="*/ 267855 w 267855"/>
              <a:gd name="connsiteY2" fmla="*/ 1782619 h 1782619"/>
              <a:gd name="connsiteX3" fmla="*/ 0 w 267855"/>
              <a:gd name="connsiteY3" fmla="*/ 1782619 h 1782619"/>
              <a:gd name="connsiteX4" fmla="*/ 0 w 267855"/>
              <a:gd name="connsiteY4" fmla="*/ 0 h 1782619"/>
              <a:gd name="connsiteX0" fmla="*/ 0 w 803564"/>
              <a:gd name="connsiteY0" fmla="*/ 905164 h 1782619"/>
              <a:gd name="connsiteX1" fmla="*/ 803564 w 803564"/>
              <a:gd name="connsiteY1" fmla="*/ 0 h 1782619"/>
              <a:gd name="connsiteX2" fmla="*/ 803564 w 803564"/>
              <a:gd name="connsiteY2" fmla="*/ 1782619 h 1782619"/>
              <a:gd name="connsiteX3" fmla="*/ 535709 w 803564"/>
              <a:gd name="connsiteY3" fmla="*/ 1782619 h 1782619"/>
              <a:gd name="connsiteX4" fmla="*/ 0 w 803564"/>
              <a:gd name="connsiteY4" fmla="*/ 905164 h 1782619"/>
              <a:gd name="connsiteX0" fmla="*/ 0 w 803564"/>
              <a:gd name="connsiteY0" fmla="*/ 157018 h 1034473"/>
              <a:gd name="connsiteX1" fmla="*/ 378691 w 803564"/>
              <a:gd name="connsiteY1" fmla="*/ 0 h 1034473"/>
              <a:gd name="connsiteX2" fmla="*/ 803564 w 803564"/>
              <a:gd name="connsiteY2" fmla="*/ 1034473 h 1034473"/>
              <a:gd name="connsiteX3" fmla="*/ 535709 w 803564"/>
              <a:gd name="connsiteY3" fmla="*/ 1034473 h 1034473"/>
              <a:gd name="connsiteX4" fmla="*/ 0 w 803564"/>
              <a:gd name="connsiteY4" fmla="*/ 157018 h 1034473"/>
              <a:gd name="connsiteX0" fmla="*/ 48261 w 851825"/>
              <a:gd name="connsiteY0" fmla="*/ 939085 h 1816540"/>
              <a:gd name="connsiteX1" fmla="*/ 426952 w 851825"/>
              <a:gd name="connsiteY1" fmla="*/ 782067 h 1816540"/>
              <a:gd name="connsiteX2" fmla="*/ 851825 w 851825"/>
              <a:gd name="connsiteY2" fmla="*/ 1816540 h 1816540"/>
              <a:gd name="connsiteX3" fmla="*/ 583970 w 851825"/>
              <a:gd name="connsiteY3" fmla="*/ 1816540 h 1816540"/>
              <a:gd name="connsiteX4" fmla="*/ 48261 w 851825"/>
              <a:gd name="connsiteY4" fmla="*/ 939085 h 1816540"/>
              <a:gd name="connsiteX0" fmla="*/ 48261 w 851825"/>
              <a:gd name="connsiteY0" fmla="*/ 939085 h 1816540"/>
              <a:gd name="connsiteX1" fmla="*/ 426952 w 851825"/>
              <a:gd name="connsiteY1" fmla="*/ 782067 h 1816540"/>
              <a:gd name="connsiteX2" fmla="*/ 851825 w 851825"/>
              <a:gd name="connsiteY2" fmla="*/ 1816540 h 1816540"/>
              <a:gd name="connsiteX3" fmla="*/ 602442 w 851825"/>
              <a:gd name="connsiteY3" fmla="*/ 1650285 h 1816540"/>
              <a:gd name="connsiteX4" fmla="*/ 48261 w 851825"/>
              <a:gd name="connsiteY4" fmla="*/ 939085 h 1816540"/>
              <a:gd name="connsiteX0" fmla="*/ 48261 w 851825"/>
              <a:gd name="connsiteY0" fmla="*/ 939085 h 1816540"/>
              <a:gd name="connsiteX1" fmla="*/ 426952 w 851825"/>
              <a:gd name="connsiteY1" fmla="*/ 782067 h 1816540"/>
              <a:gd name="connsiteX2" fmla="*/ 851825 w 851825"/>
              <a:gd name="connsiteY2" fmla="*/ 1816540 h 1816540"/>
              <a:gd name="connsiteX3" fmla="*/ 814879 w 851825"/>
              <a:gd name="connsiteY3" fmla="*/ 1465558 h 1816540"/>
              <a:gd name="connsiteX4" fmla="*/ 48261 w 851825"/>
              <a:gd name="connsiteY4" fmla="*/ 939085 h 1816540"/>
              <a:gd name="connsiteX0" fmla="*/ 48261 w 851825"/>
              <a:gd name="connsiteY0" fmla="*/ 939085 h 1816540"/>
              <a:gd name="connsiteX1" fmla="*/ 426952 w 851825"/>
              <a:gd name="connsiteY1" fmla="*/ 782067 h 1816540"/>
              <a:gd name="connsiteX2" fmla="*/ 851825 w 851825"/>
              <a:gd name="connsiteY2" fmla="*/ 1816540 h 1816540"/>
              <a:gd name="connsiteX3" fmla="*/ 445424 w 851825"/>
              <a:gd name="connsiteY3" fmla="*/ 1631812 h 1816540"/>
              <a:gd name="connsiteX4" fmla="*/ 48261 w 851825"/>
              <a:gd name="connsiteY4" fmla="*/ 939085 h 1816540"/>
              <a:gd name="connsiteX0" fmla="*/ 48261 w 888771"/>
              <a:gd name="connsiteY0" fmla="*/ 939085 h 1696467"/>
              <a:gd name="connsiteX1" fmla="*/ 426952 w 888771"/>
              <a:gd name="connsiteY1" fmla="*/ 782067 h 1696467"/>
              <a:gd name="connsiteX2" fmla="*/ 888771 w 888771"/>
              <a:gd name="connsiteY2" fmla="*/ 1696467 h 1696467"/>
              <a:gd name="connsiteX3" fmla="*/ 445424 w 888771"/>
              <a:gd name="connsiteY3" fmla="*/ 1631812 h 1696467"/>
              <a:gd name="connsiteX4" fmla="*/ 48261 w 888771"/>
              <a:gd name="connsiteY4" fmla="*/ 939085 h 1696467"/>
              <a:gd name="connsiteX0" fmla="*/ 48261 w 888771"/>
              <a:gd name="connsiteY0" fmla="*/ 939085 h 1696995"/>
              <a:gd name="connsiteX1" fmla="*/ 426952 w 888771"/>
              <a:gd name="connsiteY1" fmla="*/ 782067 h 1696995"/>
              <a:gd name="connsiteX2" fmla="*/ 888771 w 888771"/>
              <a:gd name="connsiteY2" fmla="*/ 1696467 h 1696995"/>
              <a:gd name="connsiteX3" fmla="*/ 445424 w 888771"/>
              <a:gd name="connsiteY3" fmla="*/ 1631812 h 1696995"/>
              <a:gd name="connsiteX4" fmla="*/ 48261 w 888771"/>
              <a:gd name="connsiteY4" fmla="*/ 939085 h 1696995"/>
              <a:gd name="connsiteX0" fmla="*/ 8163 w 848673"/>
              <a:gd name="connsiteY0" fmla="*/ 779241 h 1537151"/>
              <a:gd name="connsiteX1" fmla="*/ 386854 w 848673"/>
              <a:gd name="connsiteY1" fmla="*/ 622223 h 1537151"/>
              <a:gd name="connsiteX2" fmla="*/ 848673 w 848673"/>
              <a:gd name="connsiteY2" fmla="*/ 1536623 h 1537151"/>
              <a:gd name="connsiteX3" fmla="*/ 405326 w 848673"/>
              <a:gd name="connsiteY3" fmla="*/ 1471968 h 1537151"/>
              <a:gd name="connsiteX4" fmla="*/ 8163 w 848673"/>
              <a:gd name="connsiteY4" fmla="*/ 779241 h 1537151"/>
              <a:gd name="connsiteX0" fmla="*/ 8163 w 848673"/>
              <a:gd name="connsiteY0" fmla="*/ 914487 h 1672397"/>
              <a:gd name="connsiteX1" fmla="*/ 386854 w 848673"/>
              <a:gd name="connsiteY1" fmla="*/ 757469 h 1672397"/>
              <a:gd name="connsiteX2" fmla="*/ 848673 w 848673"/>
              <a:gd name="connsiteY2" fmla="*/ 1671869 h 1672397"/>
              <a:gd name="connsiteX3" fmla="*/ 405326 w 848673"/>
              <a:gd name="connsiteY3" fmla="*/ 1607214 h 1672397"/>
              <a:gd name="connsiteX4" fmla="*/ 8163 w 848673"/>
              <a:gd name="connsiteY4" fmla="*/ 914487 h 167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73" h="1672397">
                <a:moveTo>
                  <a:pt x="8163" y="914487"/>
                </a:moveTo>
                <a:cubicBezTo>
                  <a:pt x="134393" y="862148"/>
                  <a:pt x="-265848" y="-1009756"/>
                  <a:pt x="386854" y="757469"/>
                </a:cubicBezTo>
                <a:lnTo>
                  <a:pt x="848673" y="1671869"/>
                </a:lnTo>
                <a:cubicBezTo>
                  <a:pt x="543873" y="1678026"/>
                  <a:pt x="553108" y="1628766"/>
                  <a:pt x="405326" y="1607214"/>
                </a:cubicBezTo>
                <a:lnTo>
                  <a:pt x="8163" y="9144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U:\Communications\pr\Remarks-Speeches\Chairman\2018\02-20 IRTBA Convention\Graphics\IRTBA Transit Region Map_07-Tollway-01.png">
            <a:extLst>
              <a:ext uri="{FF2B5EF4-FFF2-40B4-BE49-F238E27FC236}">
                <a16:creationId xmlns:a16="http://schemas.microsoft.com/office/drawing/2014/main" id="{5F158842-4DEF-4373-AB16-84D6A978DDB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2133600" y="1"/>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9" descr="U:\Communications\pr\Remarks-Speeches\Chairman\2018\02-20 IRTBA Convention\Graphics\IRTBA Transit Region Map_06-ExpresswaysShields-01.png">
            <a:extLst>
              <a:ext uri="{FF2B5EF4-FFF2-40B4-BE49-F238E27FC236}">
                <a16:creationId xmlns:a16="http://schemas.microsoft.com/office/drawing/2014/main" id="{5C1BCC48-81CA-4682-B59A-40B5CB129664}"/>
              </a:ext>
            </a:extLst>
          </p:cNvPr>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2133600" y="1"/>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0" descr="U:\Communications\pr\Remarks-Speeches\Chairman\2018\02-20 IRTBA Convention\Graphics\IRTBA Transit Region Map_07-TollwayShields-01.png">
            <a:extLst>
              <a:ext uri="{FF2B5EF4-FFF2-40B4-BE49-F238E27FC236}">
                <a16:creationId xmlns:a16="http://schemas.microsoft.com/office/drawing/2014/main" id="{A18C688C-CC63-4F11-A521-51792D940057}"/>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tretch>
            <a:fillRect/>
          </a:stretch>
        </p:blipFill>
        <p:spPr bwMode="auto">
          <a:xfrm>
            <a:off x="-2133598" y="1"/>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1" descr="U:\Communications\pr\Remarks-Speeches\Chairman\2018\02-20 IRTBA Convention\Graphics\IRTBA Transit Region Map_01-Chicago-01.png">
            <a:extLst>
              <a:ext uri="{FF2B5EF4-FFF2-40B4-BE49-F238E27FC236}">
                <a16:creationId xmlns:a16="http://schemas.microsoft.com/office/drawing/2014/main" id="{155DC679-1AB9-4222-8BAB-91277183F1B5}"/>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tretch>
            <a:fillRect/>
          </a:stretch>
        </p:blipFill>
        <p:spPr bwMode="auto">
          <a:xfrm>
            <a:off x="-2133600" y="1"/>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6" descr="U:\Communications\pr\Remarks-Speeches\Chairman\2018\02-20 IRTBA Convention\Graphics\IRTBA Transit Region Map_05-Airports-01.png">
            <a:extLst>
              <a:ext uri="{FF2B5EF4-FFF2-40B4-BE49-F238E27FC236}">
                <a16:creationId xmlns:a16="http://schemas.microsoft.com/office/drawing/2014/main" id="{1FBE14F8-3C7D-4E11-BAF1-86EFBDF68AC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tretch>
            <a:fillRect/>
          </a:stretch>
        </p:blipFill>
        <p:spPr bwMode="auto">
          <a:xfrm>
            <a:off x="-2133600" y="1"/>
            <a:ext cx="11282168" cy="68641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517F46E-8C19-4F2E-82C1-D38EFB5F1135}"/>
              </a:ext>
            </a:extLst>
          </p:cNvPr>
          <p:cNvSpPr/>
          <p:nvPr/>
        </p:nvSpPr>
        <p:spPr>
          <a:xfrm>
            <a:off x="-304800" y="157018"/>
            <a:ext cx="5255491" cy="6459683"/>
          </a:xfrm>
          <a:prstGeom prst="rect">
            <a:avLst/>
          </a:prstGeom>
          <a:solidFill>
            <a:srgbClr val="FFFFFF">
              <a:alpha val="7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0ADB11F9-671E-4C24-86F2-0251BEEB50B8}"/>
              </a:ext>
            </a:extLst>
          </p:cNvPr>
          <p:cNvSpPr>
            <a:spLocks noGrp="1"/>
          </p:cNvSpPr>
          <p:nvPr>
            <p:ph type="body" sz="quarter" idx="14"/>
          </p:nvPr>
        </p:nvSpPr>
        <p:spPr>
          <a:xfrm>
            <a:off x="461465" y="1272671"/>
            <a:ext cx="4350680" cy="5268161"/>
          </a:xfrm>
        </p:spPr>
        <p:txBody>
          <a:bodyPr>
            <a:normAutofit fontScale="92500"/>
          </a:bodyPr>
          <a:lstStyle/>
          <a:p>
            <a:r>
              <a:rPr lang="en-US" dirty="0"/>
              <a:t>Agency created in 1953</a:t>
            </a:r>
          </a:p>
          <a:p>
            <a:r>
              <a:rPr lang="en-US" dirty="0"/>
              <a:t>Separate from </a:t>
            </a:r>
            <a:r>
              <a:rPr lang="en-US" dirty="0" err="1"/>
              <a:t>IDOT</a:t>
            </a:r>
            <a:endParaRPr lang="en-US" dirty="0"/>
          </a:p>
          <a:p>
            <a:r>
              <a:rPr lang="en-US" dirty="0"/>
              <a:t>User-fee system</a:t>
            </a:r>
          </a:p>
          <a:p>
            <a:r>
              <a:rPr lang="en-US" dirty="0"/>
              <a:t>Opened in 1958</a:t>
            </a:r>
          </a:p>
          <a:p>
            <a:r>
              <a:rPr lang="en-US" dirty="0"/>
              <a:t>Five roadways spanning 294 miles across 12 counties</a:t>
            </a:r>
          </a:p>
          <a:p>
            <a:pPr lvl="1" indent="-233363"/>
            <a:r>
              <a:rPr lang="en-US" dirty="0"/>
              <a:t>Tri-State Tollway (I-94/I-294/I-80)</a:t>
            </a:r>
          </a:p>
          <a:p>
            <a:pPr lvl="1" indent="-233363"/>
            <a:r>
              <a:rPr lang="en-US" dirty="0"/>
              <a:t>Jane Addams Memorial Tollway </a:t>
            </a:r>
            <a:br>
              <a:rPr lang="en-US" dirty="0"/>
            </a:br>
            <a:r>
              <a:rPr lang="en-US" dirty="0"/>
              <a:t>(I-90)</a:t>
            </a:r>
          </a:p>
          <a:p>
            <a:pPr lvl="1" indent="-233363"/>
            <a:r>
              <a:rPr lang="en-US" dirty="0"/>
              <a:t>Reagan Memorial Tollway (I-88)</a:t>
            </a:r>
          </a:p>
          <a:p>
            <a:pPr lvl="1" indent="-233363"/>
            <a:r>
              <a:rPr lang="en-US" dirty="0"/>
              <a:t>Veterans Memorial Tollway</a:t>
            </a:r>
            <a:br>
              <a:rPr lang="en-US" dirty="0"/>
            </a:br>
            <a:r>
              <a:rPr lang="en-US" dirty="0"/>
              <a:t>(I-355)</a:t>
            </a:r>
          </a:p>
          <a:p>
            <a:pPr lvl="1" indent="-233363"/>
            <a:r>
              <a:rPr lang="en-US" dirty="0"/>
              <a:t>Illinois Route 390 Tollway</a:t>
            </a:r>
          </a:p>
          <a:p>
            <a:r>
              <a:rPr lang="en-US" dirty="0"/>
              <a:t>Serves more than 1.6 million vehicles a day</a:t>
            </a:r>
          </a:p>
          <a:p>
            <a:endParaRPr lang="en-US" dirty="0"/>
          </a:p>
        </p:txBody>
      </p:sp>
      <p:sp>
        <p:nvSpPr>
          <p:cNvPr id="2" name="Title 1"/>
          <p:cNvSpPr>
            <a:spLocks noGrp="1"/>
          </p:cNvSpPr>
          <p:nvPr>
            <p:ph type="title"/>
          </p:nvPr>
        </p:nvSpPr>
        <p:spPr/>
        <p:txBody>
          <a:bodyPr/>
          <a:lstStyle/>
          <a:p>
            <a:r>
              <a:rPr lang="en-US" dirty="0"/>
              <a:t>About the Tollway</a:t>
            </a:r>
          </a:p>
        </p:txBody>
      </p:sp>
      <p:sp>
        <p:nvSpPr>
          <p:cNvPr id="19" name="Rectangle 18">
            <a:extLst>
              <a:ext uri="{FF2B5EF4-FFF2-40B4-BE49-F238E27FC236}">
                <a16:creationId xmlns:a16="http://schemas.microsoft.com/office/drawing/2014/main" id="{263A38FA-B346-47C5-A860-736496D32BFA}"/>
              </a:ext>
            </a:extLst>
          </p:cNvPr>
          <p:cNvSpPr/>
          <p:nvPr/>
        </p:nvSpPr>
        <p:spPr>
          <a:xfrm>
            <a:off x="6317673" y="2247209"/>
            <a:ext cx="21243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893309-A918-4525-96D5-2C4F35F2742E}"/>
              </a:ext>
            </a:extLst>
          </p:cNvPr>
          <p:cNvSpPr/>
          <p:nvPr/>
        </p:nvSpPr>
        <p:spPr>
          <a:xfrm>
            <a:off x="5681435" y="1272671"/>
            <a:ext cx="393783" cy="30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20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2000"/>
                                        <p:tgtEl>
                                          <p:spTgt spid="10"/>
                                        </p:tgtEl>
                                      </p:cBhvr>
                                    </p:animEffect>
                                  </p:childTnLst>
                                </p:cTn>
                              </p:par>
                              <p:par>
                                <p:cTn id="11" presetID="22" presetClass="entr" presetSubtype="2" fill="hold" nodeType="withEffect">
                                  <p:stCondLst>
                                    <p:cond delay="250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2000"/>
                                        <p:tgtEl>
                                          <p:spTgt spid="11"/>
                                        </p:tgtEl>
                                      </p:cBhvr>
                                    </p:animEffect>
                                  </p:childTnLst>
                                </p:cTn>
                              </p:par>
                              <p:par>
                                <p:cTn id="14" presetID="22" presetClass="entr" presetSubtype="2" fill="hold" nodeType="withEffect">
                                  <p:stCondLst>
                                    <p:cond delay="250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1000"/>
                                        <p:tgtEl>
                                          <p:spTgt spid="18"/>
                                        </p:tgtEl>
                                      </p:cBhvr>
                                    </p:animEffect>
                                  </p:childTnLst>
                                </p:cTn>
                              </p:par>
                              <p:par>
                                <p:cTn id="17" presetID="22" presetClass="entr" presetSubtype="2" fill="hold" nodeType="withEffect">
                                  <p:stCondLst>
                                    <p:cond delay="550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2000"/>
                                        <p:tgtEl>
                                          <p:spTgt spid="12"/>
                                        </p:tgtEl>
                                      </p:cBhvr>
                                    </p:animEffect>
                                  </p:childTnLst>
                                </p:cTn>
                              </p:par>
                              <p:par>
                                <p:cTn id="20" presetID="22" presetClass="entr" presetSubtype="2" fill="hold" nodeType="withEffect">
                                  <p:stCondLst>
                                    <p:cond delay="550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2000"/>
                                        <p:tgtEl>
                                          <p:spTgt spid="14"/>
                                        </p:tgtEl>
                                      </p:cBhvr>
                                    </p:animEffect>
                                  </p:childTnLst>
                                </p:cTn>
                              </p:par>
                              <p:par>
                                <p:cTn id="23" presetID="22" presetClass="entr" presetSubtype="2" fill="hold" nodeType="withEffect">
                                  <p:stCondLst>
                                    <p:cond delay="750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2000"/>
                                        <p:tgtEl>
                                          <p:spTgt spid="13"/>
                                        </p:tgtEl>
                                      </p:cBhvr>
                                    </p:animEffect>
                                  </p:childTnLst>
                                </p:cTn>
                              </p:par>
                              <p:par>
                                <p:cTn id="26" presetID="22" presetClass="entr" presetSubtype="2" fill="hold" nodeType="withEffect">
                                  <p:stCondLst>
                                    <p:cond delay="750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LCA</a:t>
            </a:r>
            <a:r>
              <a:rPr lang="en-US" dirty="0"/>
              <a:t> is Next Step</a:t>
            </a:r>
          </a:p>
        </p:txBody>
      </p:sp>
      <p:sp>
        <p:nvSpPr>
          <p:cNvPr id="8" name="Content Placeholder 2"/>
          <p:cNvSpPr>
            <a:spLocks noGrp="1"/>
          </p:cNvSpPr>
          <p:nvPr>
            <p:ph idx="4294967295"/>
          </p:nvPr>
        </p:nvSpPr>
        <p:spPr>
          <a:xfrm>
            <a:off x="457040" y="1954209"/>
            <a:ext cx="8504237" cy="4177791"/>
          </a:xfrm>
        </p:spPr>
        <p:txBody>
          <a:bodyPr>
            <a:normAutofit/>
          </a:bodyPr>
          <a:lstStyle/>
          <a:p>
            <a:endParaRPr lang="en-US" sz="2800" dirty="0"/>
          </a:p>
          <a:p>
            <a:endParaRPr lang="en-US" sz="2800" dirty="0"/>
          </a:p>
          <a:p>
            <a:r>
              <a:rPr lang="en-US" sz="2800" dirty="0"/>
              <a:t>If it is not quantified, it is not valued</a:t>
            </a:r>
          </a:p>
          <a:p>
            <a:pPr lvl="1"/>
            <a:r>
              <a:rPr lang="en-US" sz="2400" dirty="0"/>
              <a:t>Without value, it won’t get done</a:t>
            </a:r>
          </a:p>
          <a:p>
            <a:pPr lvl="1"/>
            <a:r>
              <a:rPr lang="en-US" sz="2400" dirty="0"/>
              <a:t>Without value, it cannot be improved upon</a:t>
            </a:r>
          </a:p>
          <a:p>
            <a:pPr lvl="1"/>
            <a:r>
              <a:rPr lang="en-US" sz="2400" dirty="0"/>
              <a:t>Without value, there is no incentive</a:t>
            </a:r>
          </a:p>
          <a:p>
            <a:endParaRPr lang="en-US" altLang="en-US" sz="2800" dirty="0"/>
          </a:p>
        </p:txBody>
      </p:sp>
      <p:pic>
        <p:nvPicPr>
          <p:cNvPr id="11" name="Picture 2" descr="https://encrypted-tbn3.gstatic.com/images?q=tbn:ANd9GcQMaZZti3B-rDyOEeALyO7n4buwvVWhjJwFh8zBaEVIIfGZHMY_sg"/>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5120640" y="2943113"/>
            <a:ext cx="4023360" cy="3013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732472" y="1417636"/>
            <a:ext cx="7953375" cy="53657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b="1" dirty="0">
                <a:solidFill>
                  <a:prstClr val="white"/>
                </a:solidFill>
              </a:rPr>
              <a:t>Why must we quantify?</a:t>
            </a:r>
          </a:p>
        </p:txBody>
      </p:sp>
      <p:sp>
        <p:nvSpPr>
          <p:cNvPr id="7" name="Slide Number Placeholder 5"/>
          <p:cNvSpPr>
            <a:spLocks noGrp="1"/>
          </p:cNvSpPr>
          <p:nvPr>
            <p:ph type="sldNum" sz="quarter" idx="4"/>
          </p:nvPr>
        </p:nvSpPr>
        <p:spPr>
          <a:xfrm>
            <a:off x="8480726" y="6616701"/>
            <a:ext cx="647700" cy="241300"/>
          </a:xfrm>
        </p:spPr>
        <p:txBody>
          <a:bodyPr/>
          <a:lstStyle/>
          <a:p>
            <a:fld id="{706C2AD7-2721-42BB-9332-34089FD4636E}" type="slidenum">
              <a:rPr lang="en-US" smtClean="0"/>
              <a:pPr/>
              <a:t>20</a:t>
            </a:fld>
            <a:endParaRPr lang="en-US" dirty="0"/>
          </a:p>
        </p:txBody>
      </p:sp>
    </p:spTree>
    <p:extLst>
      <p:ext uri="{BB962C8B-B14F-4D97-AF65-F5344CB8AC3E}">
        <p14:creationId xmlns:p14="http://schemas.microsoft.com/office/powerpoint/2010/main" val="3753397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Tollway LCA is Full Roadway System</a:t>
            </a:r>
          </a:p>
        </p:txBody>
      </p:sp>
      <p:pic>
        <p:nvPicPr>
          <p:cNvPr id="4"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88950" y="1417638"/>
            <a:ext cx="816610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4"/>
          </p:nvPr>
        </p:nvSpPr>
        <p:spPr>
          <a:xfrm>
            <a:off x="8480726" y="6616701"/>
            <a:ext cx="647700" cy="241300"/>
          </a:xfrm>
        </p:spPr>
        <p:txBody>
          <a:bodyPr/>
          <a:lstStyle/>
          <a:p>
            <a:fld id="{706C2AD7-2721-42BB-9332-34089FD4636E}" type="slidenum">
              <a:rPr lang="en-US" smtClean="0"/>
              <a:pPr/>
              <a:t>21</a:t>
            </a:fld>
            <a:endParaRPr lang="en-US" dirty="0"/>
          </a:p>
        </p:txBody>
      </p:sp>
    </p:spTree>
    <p:extLst>
      <p:ext uri="{BB962C8B-B14F-4D97-AF65-F5344CB8AC3E}">
        <p14:creationId xmlns:p14="http://schemas.microsoft.com/office/powerpoint/2010/main" val="3797485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a:xfrm>
            <a:off x="4826000" y="1253067"/>
            <a:ext cx="4124362" cy="4728185"/>
          </a:xfrm>
        </p:spPr>
        <p:txBody>
          <a:bodyPr>
            <a:noAutofit/>
          </a:bodyPr>
          <a:lstStyle/>
          <a:p>
            <a:r>
              <a:rPr lang="en-US" sz="2400" dirty="0"/>
              <a:t>2014 Mixes</a:t>
            </a:r>
          </a:p>
          <a:p>
            <a:pPr lvl="1">
              <a:spcBef>
                <a:spcPts val="0"/>
              </a:spcBef>
              <a:buClr>
                <a:schemeClr val="accent3"/>
              </a:buClr>
              <a:buFont typeface="Arial" panose="020B0604020202020204" pitchFamily="34" charset="0"/>
              <a:buChar char="•"/>
            </a:pPr>
            <a:r>
              <a:rPr lang="en-US" sz="2200" dirty="0"/>
              <a:t>Warm-mix asphalt standard</a:t>
            </a:r>
          </a:p>
          <a:p>
            <a:pPr lvl="1">
              <a:spcBef>
                <a:spcPts val="0"/>
              </a:spcBef>
              <a:buClr>
                <a:schemeClr val="accent3"/>
              </a:buClr>
              <a:buFont typeface="Arial" panose="020B0604020202020204" pitchFamily="34" charset="0"/>
              <a:buChar char="•"/>
            </a:pPr>
            <a:r>
              <a:rPr lang="en-US" sz="2200" dirty="0"/>
              <a:t>ABR content ranging from 24 to 53 percent</a:t>
            </a:r>
          </a:p>
          <a:p>
            <a:pPr lvl="1">
              <a:spcBef>
                <a:spcPts val="0"/>
              </a:spcBef>
              <a:buClr>
                <a:schemeClr val="accent3"/>
              </a:buClr>
              <a:buFont typeface="Arial" panose="020B0604020202020204" pitchFamily="34" charset="0"/>
              <a:buChar char="•"/>
            </a:pPr>
            <a:r>
              <a:rPr lang="en-US" sz="2200" dirty="0"/>
              <a:t>Include RAS</a:t>
            </a:r>
          </a:p>
          <a:p>
            <a:pPr lvl="1"/>
            <a:endParaRPr lang="en-US" sz="2000" dirty="0"/>
          </a:p>
          <a:p>
            <a:r>
              <a:rPr lang="en-US" sz="2400" dirty="0"/>
              <a:t>2019 New Special Provisions</a:t>
            </a:r>
          </a:p>
          <a:p>
            <a:pPr lvl="1">
              <a:spcBef>
                <a:spcPts val="0"/>
              </a:spcBef>
              <a:buClr>
                <a:schemeClr val="accent3"/>
              </a:buClr>
              <a:buFont typeface="Arial" panose="020B0604020202020204" pitchFamily="34" charset="0"/>
              <a:buChar char="•"/>
            </a:pPr>
            <a:r>
              <a:rPr lang="en-US" sz="2200" dirty="0"/>
              <a:t>Provide contractor options</a:t>
            </a:r>
          </a:p>
          <a:p>
            <a:pPr lvl="1">
              <a:spcBef>
                <a:spcPts val="0"/>
              </a:spcBef>
              <a:buClr>
                <a:schemeClr val="accent3"/>
              </a:buClr>
              <a:buFont typeface="Arial" panose="020B0604020202020204" pitchFamily="34" charset="0"/>
              <a:buChar char="•"/>
            </a:pPr>
            <a:r>
              <a:rPr lang="en-US" sz="2200" dirty="0"/>
              <a:t>WMA standard</a:t>
            </a:r>
          </a:p>
          <a:p>
            <a:pPr lvl="1">
              <a:spcBef>
                <a:spcPts val="0"/>
              </a:spcBef>
              <a:buClr>
                <a:schemeClr val="accent3"/>
              </a:buClr>
              <a:buFont typeface="Arial" panose="020B0604020202020204" pitchFamily="34" charset="0"/>
              <a:buChar char="•"/>
            </a:pPr>
            <a:r>
              <a:rPr lang="en-US" sz="2200" dirty="0"/>
              <a:t>GTR allowed terminal or dry</a:t>
            </a:r>
          </a:p>
          <a:p>
            <a:pPr lvl="1">
              <a:spcBef>
                <a:spcPts val="0"/>
              </a:spcBef>
              <a:buClr>
                <a:schemeClr val="accent3"/>
              </a:buClr>
              <a:buFont typeface="Arial" panose="020B0604020202020204" pitchFamily="34" charset="0"/>
              <a:buChar char="•"/>
            </a:pPr>
            <a:r>
              <a:rPr lang="en-US" sz="2200" dirty="0"/>
              <a:t>RAS allowed</a:t>
            </a:r>
          </a:p>
          <a:p>
            <a:pPr lvl="1">
              <a:spcBef>
                <a:spcPts val="0"/>
              </a:spcBef>
              <a:buClr>
                <a:schemeClr val="accent3"/>
              </a:buClr>
              <a:buFont typeface="Arial" panose="020B0604020202020204" pitchFamily="34" charset="0"/>
              <a:buChar char="•"/>
            </a:pPr>
            <a:r>
              <a:rPr lang="en-US" sz="2200" dirty="0"/>
              <a:t>Mix performance testing</a:t>
            </a:r>
          </a:p>
        </p:txBody>
      </p:sp>
      <p:sp>
        <p:nvSpPr>
          <p:cNvPr id="8" name="Text Placeholder 7"/>
          <p:cNvSpPr>
            <a:spLocks noGrp="1"/>
          </p:cNvSpPr>
          <p:nvPr>
            <p:ph type="body" sz="quarter" idx="17"/>
          </p:nvPr>
        </p:nvSpPr>
        <p:spPr>
          <a:xfrm>
            <a:off x="429193" y="1253067"/>
            <a:ext cx="3998239" cy="4513180"/>
          </a:xfrm>
        </p:spPr>
        <p:txBody>
          <a:bodyPr/>
          <a:lstStyle/>
          <a:p>
            <a:r>
              <a:rPr lang="en-US" dirty="0"/>
              <a:t>2000 Mixes</a:t>
            </a:r>
          </a:p>
          <a:p>
            <a:pPr lvl="1">
              <a:buClr>
                <a:schemeClr val="accent3"/>
              </a:buClr>
            </a:pPr>
            <a:r>
              <a:rPr lang="en-US" dirty="0"/>
              <a:t>No recycle content</a:t>
            </a:r>
          </a:p>
          <a:p>
            <a:pPr lvl="1">
              <a:buClr>
                <a:schemeClr val="accent3"/>
              </a:buClr>
            </a:pPr>
            <a:r>
              <a:rPr lang="en-US" dirty="0"/>
              <a:t>SBS-modified binder</a:t>
            </a:r>
          </a:p>
          <a:p>
            <a:pPr lvl="1"/>
            <a:endParaRPr lang="en-US" dirty="0"/>
          </a:p>
          <a:p>
            <a:r>
              <a:rPr lang="en-US" dirty="0"/>
              <a:t>2008 Mixes (as constructed)</a:t>
            </a:r>
          </a:p>
          <a:p>
            <a:pPr lvl="1">
              <a:buClr>
                <a:schemeClr val="accent3"/>
              </a:buClr>
            </a:pPr>
            <a:r>
              <a:rPr lang="en-US" dirty="0"/>
              <a:t>SMA surface and binder for mainline</a:t>
            </a:r>
          </a:p>
          <a:p>
            <a:pPr lvl="1">
              <a:buClr>
                <a:schemeClr val="accent3"/>
              </a:buClr>
            </a:pPr>
            <a:r>
              <a:rPr lang="en-US" dirty="0"/>
              <a:t>ABR content ranging from 15 to 47 percent</a:t>
            </a:r>
          </a:p>
          <a:p>
            <a:pPr lvl="1">
              <a:buClr>
                <a:schemeClr val="accent3"/>
              </a:buClr>
            </a:pPr>
            <a:r>
              <a:rPr lang="en-US" dirty="0"/>
              <a:t>GTR binder</a:t>
            </a:r>
          </a:p>
          <a:p>
            <a:endParaRPr lang="en-US" dirty="0"/>
          </a:p>
        </p:txBody>
      </p:sp>
      <p:sp>
        <p:nvSpPr>
          <p:cNvPr id="2" name="Title 1"/>
          <p:cNvSpPr>
            <a:spLocks noGrp="1"/>
          </p:cNvSpPr>
          <p:nvPr>
            <p:ph type="title"/>
          </p:nvPr>
        </p:nvSpPr>
        <p:spPr>
          <a:xfrm>
            <a:off x="247426" y="317167"/>
            <a:ext cx="8702936" cy="756721"/>
          </a:xfrm>
        </p:spPr>
        <p:txBody>
          <a:bodyPr>
            <a:normAutofit fontScale="90000"/>
          </a:bodyPr>
          <a:lstStyle/>
          <a:p>
            <a:r>
              <a:rPr lang="en-US" dirty="0"/>
              <a:t>Asphalt Material Improvements Continue</a:t>
            </a:r>
          </a:p>
        </p:txBody>
      </p:sp>
      <p:sp>
        <p:nvSpPr>
          <p:cNvPr id="5" name="Slide Number Placeholder 5"/>
          <p:cNvSpPr>
            <a:spLocks noGrp="1"/>
          </p:cNvSpPr>
          <p:nvPr>
            <p:ph type="sldNum" sz="quarter" idx="4"/>
          </p:nvPr>
        </p:nvSpPr>
        <p:spPr>
          <a:xfrm>
            <a:off x="8480726" y="6616701"/>
            <a:ext cx="647700" cy="241300"/>
          </a:xfrm>
        </p:spPr>
        <p:txBody>
          <a:bodyPr/>
          <a:lstStyle/>
          <a:p>
            <a:fld id="{706C2AD7-2721-42BB-9332-34089FD4636E}" type="slidenum">
              <a:rPr lang="en-US" smtClean="0"/>
              <a:pPr/>
              <a:t>22</a:t>
            </a:fld>
            <a:endParaRPr lang="en-US" dirty="0"/>
          </a:p>
        </p:txBody>
      </p:sp>
    </p:spTree>
    <p:extLst>
      <p:ext uri="{BB962C8B-B14F-4D97-AF65-F5344CB8AC3E}">
        <p14:creationId xmlns:p14="http://schemas.microsoft.com/office/powerpoint/2010/main" val="81662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4294967295"/>
          </p:nvPr>
        </p:nvSpPr>
        <p:spPr>
          <a:xfrm>
            <a:off x="639763" y="1417638"/>
            <a:ext cx="8504237" cy="4525962"/>
          </a:xfrm>
        </p:spPr>
        <p:txBody>
          <a:bodyPr/>
          <a:lstStyle/>
          <a:p>
            <a:r>
              <a:rPr lang="en-US" dirty="0"/>
              <a:t>Research leads to innovation…</a:t>
            </a:r>
          </a:p>
          <a:p>
            <a:endParaRPr lang="en-US" dirty="0"/>
          </a:p>
          <a:p>
            <a:r>
              <a:rPr lang="en-US" dirty="0"/>
              <a:t>Innovation facilitates doing more with less</a:t>
            </a:r>
          </a:p>
          <a:p>
            <a:endParaRPr lang="en-US" dirty="0"/>
          </a:p>
          <a:p>
            <a:r>
              <a:rPr lang="en-US" dirty="0"/>
              <a:t>Measurement allows good management</a:t>
            </a:r>
          </a:p>
          <a:p>
            <a:endParaRPr lang="en-US" dirty="0"/>
          </a:p>
          <a:p>
            <a:r>
              <a:rPr lang="en-US" dirty="0"/>
              <a:t>Managing facilitates sustainable success</a:t>
            </a:r>
          </a:p>
          <a:p>
            <a:endParaRPr lang="en-US" dirty="0"/>
          </a:p>
        </p:txBody>
      </p:sp>
      <p:sp>
        <p:nvSpPr>
          <p:cNvPr id="4" name="Slide Number Placeholder 5"/>
          <p:cNvSpPr>
            <a:spLocks noGrp="1"/>
          </p:cNvSpPr>
          <p:nvPr>
            <p:ph type="sldNum" sz="quarter" idx="4"/>
          </p:nvPr>
        </p:nvSpPr>
        <p:spPr>
          <a:xfrm>
            <a:off x="8480726" y="6616701"/>
            <a:ext cx="647700" cy="241300"/>
          </a:xfrm>
        </p:spPr>
        <p:txBody>
          <a:bodyPr/>
          <a:lstStyle/>
          <a:p>
            <a:fld id="{706C2AD7-2721-42BB-9332-34089FD4636E}" type="slidenum">
              <a:rPr lang="en-US" smtClean="0"/>
              <a:pPr/>
              <a:t>23</a:t>
            </a:fld>
            <a:endParaRPr lang="en-US" dirty="0"/>
          </a:p>
        </p:txBody>
      </p:sp>
    </p:spTree>
    <p:extLst>
      <p:ext uri="{BB962C8B-B14F-4D97-AF65-F5344CB8AC3E}">
        <p14:creationId xmlns:p14="http://schemas.microsoft.com/office/powerpoint/2010/main" val="226639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mmitgraphics_Discuss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8" cy="6858000"/>
          </a:xfrm>
          <a:prstGeom prst="rect">
            <a:avLst/>
          </a:prstGeom>
          <a:ln>
            <a:noFill/>
          </a:ln>
          <a:effectLst/>
        </p:spPr>
      </p:pic>
      <p:sp>
        <p:nvSpPr>
          <p:cNvPr id="6" name="TextBox 5"/>
          <p:cNvSpPr txBox="1"/>
          <p:nvPr/>
        </p:nvSpPr>
        <p:spPr>
          <a:xfrm>
            <a:off x="2385503" y="0"/>
            <a:ext cx="4372992" cy="1323439"/>
          </a:xfrm>
          <a:prstGeom prst="rect">
            <a:avLst/>
          </a:prstGeom>
          <a:noFill/>
        </p:spPr>
        <p:txBody>
          <a:bodyPr wrap="none" rtlCol="0">
            <a:spAutoFit/>
          </a:bodyPr>
          <a:lstStyle/>
          <a:p>
            <a:r>
              <a:rPr lang="en-US" sz="8000" dirty="0">
                <a:solidFill>
                  <a:srgbClr val="002060"/>
                </a:solidFill>
              </a:rPr>
              <a:t>Questions</a:t>
            </a:r>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637" y="6002766"/>
            <a:ext cx="1407892" cy="732102"/>
          </a:xfrm>
          <a:prstGeom prst="rect">
            <a:avLst/>
          </a:prstGeom>
        </p:spPr>
      </p:pic>
    </p:spTree>
    <p:extLst>
      <p:ext uri="{BB962C8B-B14F-4D97-AF65-F5344CB8AC3E}">
        <p14:creationId xmlns:p14="http://schemas.microsoft.com/office/powerpoint/2010/main" val="349514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38" t="-3528" r="31517"/>
          <a:stretch/>
        </p:blipFill>
        <p:spPr>
          <a:xfrm>
            <a:off x="2467626" y="-2551"/>
            <a:ext cx="6676373" cy="6616701"/>
          </a:xfrm>
          <a:prstGeom prst="rect">
            <a:avLst/>
          </a:prstGeom>
        </p:spPr>
      </p:pic>
      <p:sp>
        <p:nvSpPr>
          <p:cNvPr id="4" name="Text Placeholder 3">
            <a:extLst>
              <a:ext uri="{FF2B5EF4-FFF2-40B4-BE49-F238E27FC236}">
                <a16:creationId xmlns:a16="http://schemas.microsoft.com/office/drawing/2014/main" id="{47F4CB05-8F4C-46AE-A828-C003653EF3FB}"/>
              </a:ext>
            </a:extLst>
          </p:cNvPr>
          <p:cNvSpPr>
            <a:spLocks noGrp="1"/>
          </p:cNvSpPr>
          <p:nvPr>
            <p:ph type="body" sz="quarter" idx="15"/>
          </p:nvPr>
        </p:nvSpPr>
        <p:spPr>
          <a:xfrm>
            <a:off x="0" y="1337733"/>
            <a:ext cx="2467626" cy="4233333"/>
          </a:xfrm>
        </p:spPr>
        <p:txBody>
          <a:bodyPr>
            <a:normAutofit/>
          </a:bodyPr>
          <a:lstStyle/>
          <a:p>
            <a:pPr algn="ctr"/>
            <a:r>
              <a:rPr lang="en-US" sz="2400" b="1" dirty="0"/>
              <a:t>THANK YOU</a:t>
            </a:r>
            <a:r>
              <a:rPr lang="en-US" sz="1800" dirty="0"/>
              <a:t/>
            </a:r>
            <a:br>
              <a:rPr lang="en-US" sz="1800" dirty="0"/>
            </a:br>
            <a:endParaRPr lang="en-US" sz="1800" dirty="0"/>
          </a:p>
          <a:p>
            <a:r>
              <a:rPr lang="en-US" sz="1800" dirty="0"/>
              <a:t/>
            </a:r>
            <a:br>
              <a:rPr lang="en-US" sz="1800" dirty="0"/>
            </a:br>
            <a:r>
              <a:rPr lang="en-US" sz="1800" dirty="0"/>
              <a:t>Bill Vavrik, Ph.D., P.E.</a:t>
            </a:r>
          </a:p>
          <a:p>
            <a:r>
              <a:rPr lang="en-US" sz="1800" dirty="0"/>
              <a:t>ARA</a:t>
            </a:r>
          </a:p>
          <a:p>
            <a:r>
              <a:rPr lang="en-US" sz="1800" dirty="0"/>
              <a:t>V.P. Transportation, ARA</a:t>
            </a:r>
          </a:p>
          <a:p>
            <a:r>
              <a:rPr lang="en-US" sz="1800" dirty="0"/>
              <a:t>Office:  217.356.4500</a:t>
            </a:r>
          </a:p>
          <a:p>
            <a:r>
              <a:rPr lang="en-US" sz="1800" dirty="0" err="1"/>
              <a:t>wvavrik@ara.com</a:t>
            </a:r>
            <a:endParaRPr lang="en-US" sz="1800" dirty="0"/>
          </a:p>
        </p:txBody>
      </p:sp>
      <p:sp>
        <p:nvSpPr>
          <p:cNvPr id="6" name="Slide Number Placeholder 5"/>
          <p:cNvSpPr>
            <a:spLocks noGrp="1"/>
          </p:cNvSpPr>
          <p:nvPr>
            <p:ph type="sldNum" sz="quarter" idx="4"/>
          </p:nvPr>
        </p:nvSpPr>
        <p:spPr/>
        <p:txBody>
          <a:bodyPr/>
          <a:lstStyle/>
          <a:p>
            <a:fld id="{706C2AD7-2721-42BB-9332-34089FD4636E}" type="slidenum">
              <a:rPr lang="en-US" smtClean="0"/>
              <a:pPr/>
              <a:t>25</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70" y="5744476"/>
            <a:ext cx="1860086" cy="658685"/>
          </a:xfrm>
          <a:prstGeom prst="rect">
            <a:avLst/>
          </a:prstGeom>
        </p:spPr>
      </p:pic>
    </p:spTree>
    <p:extLst>
      <p:ext uri="{BB962C8B-B14F-4D97-AF65-F5344CB8AC3E}">
        <p14:creationId xmlns:p14="http://schemas.microsoft.com/office/powerpoint/2010/main" val="364283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Slide Number Placeholder 2"/>
          <p:cNvSpPr>
            <a:spLocks noGrp="1"/>
          </p:cNvSpPr>
          <p:nvPr>
            <p:ph type="sldNum" sz="quarter" idx="4"/>
          </p:nvPr>
        </p:nvSpPr>
        <p:spPr/>
        <p:txBody>
          <a:bodyPr/>
          <a:lstStyle/>
          <a:p>
            <a:fld id="{706C2AD7-2721-42BB-9332-34089FD4636E}" type="slidenum">
              <a:rPr lang="en-US" smtClean="0"/>
              <a:pPr/>
              <a:t>3</a:t>
            </a:fld>
            <a:endParaRPr lang="en-US" dirty="0"/>
          </a:p>
        </p:txBody>
      </p:sp>
      <p:sp>
        <p:nvSpPr>
          <p:cNvPr id="4" name="Title 3"/>
          <p:cNvSpPr>
            <a:spLocks noGrp="1"/>
          </p:cNvSpPr>
          <p:nvPr>
            <p:ph type="title"/>
          </p:nvPr>
        </p:nvSpPr>
        <p:spPr/>
        <p:txBody>
          <a:bodyPr/>
          <a:lstStyle/>
          <a:p>
            <a:endParaRPr lang="en-US"/>
          </a:p>
        </p:txBody>
      </p:sp>
      <p:sp>
        <p:nvSpPr>
          <p:cNvPr id="5" name="Date Placeholder 4"/>
          <p:cNvSpPr>
            <a:spLocks noGrp="1"/>
          </p:cNvSpPr>
          <p:nvPr>
            <p:ph type="dt" sz="half" idx="2"/>
          </p:nvPr>
        </p:nvSpPr>
        <p:spPr/>
        <p:txBody>
          <a:bodyPr/>
          <a:lstStyle/>
          <a:p>
            <a:r>
              <a:rPr lang="en-US"/>
              <a:t>Presented by XXX on Date of Presentation</a:t>
            </a:r>
            <a:endParaRPr lang="en-US" dirty="0"/>
          </a:p>
        </p:txBody>
      </p:sp>
      <p:sp>
        <p:nvSpPr>
          <p:cNvPr id="6" name="Rectangle 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046" y="0"/>
            <a:ext cx="5313907" cy="6858000"/>
          </a:xfrm>
          <a:prstGeom prst="rect">
            <a:avLst/>
          </a:prstGeom>
        </p:spPr>
      </p:pic>
    </p:spTree>
    <p:extLst>
      <p:ext uri="{BB962C8B-B14F-4D97-AF65-F5344CB8AC3E}">
        <p14:creationId xmlns:p14="http://schemas.microsoft.com/office/powerpoint/2010/main" val="378357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31333"/>
            <a:ext cx="4572000" cy="5926667"/>
          </a:xfrm>
          <a:prstGeom prst="rect">
            <a:avLst/>
          </a:prstGeom>
          <a:ln>
            <a:noFill/>
          </a:ln>
          <a:effectLst>
            <a:outerShdw blurRad="292100" dist="139700" dir="2700000" algn="tl" rotWithShape="0">
              <a:srgbClr val="333333">
                <a:alpha val="65000"/>
              </a:srgbClr>
            </a:outerShdw>
          </a:effec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74368"/>
            <a:ext cx="4572000" cy="5909265"/>
          </a:xfrm>
          <a:prstGeom prst="rect">
            <a:avLst/>
          </a:prstGeom>
          <a:ln>
            <a:noFill/>
          </a:ln>
          <a:effectLst>
            <a:outerShdw blurRad="292100" dist="139700" dir="2700000" algn="tl" rotWithShape="0">
              <a:srgbClr val="333333">
                <a:alpha val="65000"/>
              </a:srgbClr>
            </a:outerShdw>
          </a:effectLst>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72000" cy="5917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931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31333"/>
            <a:ext cx="4572000" cy="5926667"/>
          </a:xfrm>
          <a:prstGeom prst="rect">
            <a:avLst/>
          </a:prstGeom>
          <a:ln>
            <a:noFill/>
          </a:ln>
          <a:effectLst>
            <a:outerShdw blurRad="292100" dist="139700" dir="2700000" algn="tl" rotWithShape="0">
              <a:srgbClr val="333333">
                <a:alpha val="65000"/>
              </a:srgbClr>
            </a:outerShdw>
          </a:effec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74368"/>
            <a:ext cx="4572000" cy="5909265"/>
          </a:xfrm>
          <a:prstGeom prst="rect">
            <a:avLst/>
          </a:prstGeom>
          <a:ln>
            <a:noFill/>
          </a:ln>
          <a:effectLst>
            <a:outerShdw blurRad="292100" dist="139700" dir="2700000" algn="tl" rotWithShape="0">
              <a:srgbClr val="333333">
                <a:alpha val="65000"/>
              </a:srgbClr>
            </a:outerShdw>
          </a:effectLst>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72000" cy="5917061"/>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rotWithShape="1">
          <a:blip r:embed="rId5">
            <a:extLst>
              <a:ext uri="{28A0092B-C50C-407E-A947-70E740481C1C}">
                <a14:useLocalDpi xmlns:a14="http://schemas.microsoft.com/office/drawing/2010/main" val="0"/>
              </a:ext>
            </a:extLst>
          </a:blip>
          <a:srcRect b="78411"/>
          <a:stretch/>
        </p:blipFill>
        <p:spPr>
          <a:xfrm>
            <a:off x="149370" y="593426"/>
            <a:ext cx="8845260" cy="2471420"/>
          </a:xfrm>
          <a:prstGeom prst="rect">
            <a:avLst/>
          </a:prstGeom>
          <a:ln w="38100">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955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809" y="4031297"/>
            <a:ext cx="2560320" cy="246951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435" y="1073888"/>
            <a:ext cx="2560320" cy="192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3267"/>
          <a:stretch/>
        </p:blipFill>
        <p:spPr bwMode="auto">
          <a:xfrm>
            <a:off x="5923838" y="2530998"/>
            <a:ext cx="2476676" cy="245055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a:spLocks noGrp="1"/>
          </p:cNvSpPr>
          <p:nvPr>
            <p:ph type="body" sz="quarter" idx="14"/>
          </p:nvPr>
        </p:nvSpPr>
        <p:spPr/>
        <p:txBody>
          <a:bodyPr/>
          <a:lstStyle/>
          <a:p>
            <a:r>
              <a:rPr lang="en-US" dirty="0"/>
              <a:t>Cost savings started from the bottom up using </a:t>
            </a:r>
            <a:br>
              <a:rPr lang="en-US" dirty="0"/>
            </a:br>
            <a:r>
              <a:rPr lang="en-US" dirty="0"/>
              <a:t>established methods of recycling</a:t>
            </a:r>
          </a:p>
          <a:p>
            <a:pPr lvl="1"/>
            <a:r>
              <a:rPr lang="en-US" dirty="0"/>
              <a:t>Existing aggregate subbases re-used </a:t>
            </a:r>
          </a:p>
          <a:p>
            <a:pPr lvl="1"/>
            <a:r>
              <a:rPr lang="en-US" dirty="0"/>
              <a:t>Existing concrete recycled by </a:t>
            </a:r>
            <a:r>
              <a:rPr lang="en-US" dirty="0" err="1"/>
              <a:t>rubblization</a:t>
            </a:r>
            <a:endParaRPr lang="en-US" dirty="0"/>
          </a:p>
          <a:p>
            <a:pPr lvl="1"/>
            <a:r>
              <a:rPr lang="en-US" dirty="0"/>
              <a:t>Existing concrete recycled as new </a:t>
            </a:r>
            <a:br>
              <a:rPr lang="en-US" dirty="0"/>
            </a:br>
            <a:r>
              <a:rPr lang="en-US" dirty="0"/>
              <a:t>porous base</a:t>
            </a:r>
          </a:p>
          <a:p>
            <a:pPr lvl="1"/>
            <a:r>
              <a:rPr lang="en-US" dirty="0"/>
              <a:t>Existing asphalt recycled for many </a:t>
            </a:r>
            <a:br>
              <a:rPr lang="en-US" dirty="0"/>
            </a:br>
            <a:r>
              <a:rPr lang="en-US" dirty="0"/>
              <a:t>applications</a:t>
            </a:r>
          </a:p>
          <a:p>
            <a:endParaRPr lang="en-US" dirty="0"/>
          </a:p>
          <a:p>
            <a:endParaRPr lang="en-US" dirty="0"/>
          </a:p>
        </p:txBody>
      </p:sp>
      <p:sp>
        <p:nvSpPr>
          <p:cNvPr id="5" name="Title 4"/>
          <p:cNvSpPr>
            <a:spLocks noGrp="1"/>
          </p:cNvSpPr>
          <p:nvPr>
            <p:ph type="title"/>
          </p:nvPr>
        </p:nvSpPr>
        <p:spPr/>
        <p:txBody>
          <a:bodyPr/>
          <a:lstStyle/>
          <a:p>
            <a:r>
              <a:rPr lang="en-US"/>
              <a:t>Aggregate Initiatives in Recycling</a:t>
            </a:r>
            <a:endParaRPr lang="en-US" dirty="0"/>
          </a:p>
        </p:txBody>
      </p:sp>
      <p:sp>
        <p:nvSpPr>
          <p:cNvPr id="7" name="Slide Number Placeholder 5"/>
          <p:cNvSpPr>
            <a:spLocks noGrp="1"/>
          </p:cNvSpPr>
          <p:nvPr>
            <p:ph type="sldNum" sz="quarter" idx="4"/>
          </p:nvPr>
        </p:nvSpPr>
        <p:spPr>
          <a:xfrm>
            <a:off x="8305800" y="6616701"/>
            <a:ext cx="647700" cy="241300"/>
          </a:xfrm>
        </p:spPr>
        <p:txBody>
          <a:bodyPr/>
          <a:lstStyle/>
          <a:p>
            <a:fld id="{706C2AD7-2721-42BB-9332-34089FD4636E}" type="slidenum">
              <a:rPr lang="en-US" smtClean="0"/>
              <a:pPr/>
              <a:t>6</a:t>
            </a:fld>
            <a:endParaRPr lang="en-US" dirty="0"/>
          </a:p>
        </p:txBody>
      </p:sp>
    </p:spTree>
    <p:extLst>
      <p:ext uri="{BB962C8B-B14F-4D97-AF65-F5344CB8AC3E}">
        <p14:creationId xmlns:p14="http://schemas.microsoft.com/office/powerpoint/2010/main" val="342121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Pavement initiatives started with asphalt</a:t>
            </a:r>
          </a:p>
          <a:p>
            <a:pPr lvl="1"/>
            <a:r>
              <a:rPr lang="en-US" dirty="0"/>
              <a:t>Ground tire rubber mixes tested and analyzed</a:t>
            </a:r>
          </a:p>
          <a:p>
            <a:pPr lvl="1"/>
            <a:r>
              <a:rPr lang="en-US" dirty="0"/>
              <a:t>Hot and warm asphalt mixes with varied levels of FRAP produced and tested for performance</a:t>
            </a:r>
          </a:p>
          <a:p>
            <a:pPr lvl="1"/>
            <a:r>
              <a:rPr lang="en-US" dirty="0"/>
              <a:t>Roof shingle and high FRAP mixes studied</a:t>
            </a:r>
          </a:p>
          <a:p>
            <a:pPr lvl="1"/>
            <a:r>
              <a:rPr lang="en-US" dirty="0"/>
              <a:t>Early age rutting potential of high </a:t>
            </a:r>
            <a:r>
              <a:rPr lang="en-US" dirty="0" err="1"/>
              <a:t>ABR</a:t>
            </a:r>
            <a:r>
              <a:rPr lang="en-US" dirty="0"/>
              <a:t> SMA mixes with various warm-mix processes studied</a:t>
            </a:r>
          </a:p>
          <a:p>
            <a:pPr lvl="1"/>
            <a:r>
              <a:rPr lang="en-US" dirty="0"/>
              <a:t>In-place SMA surface mixes with low, medium and high </a:t>
            </a:r>
            <a:r>
              <a:rPr lang="en-US" dirty="0" err="1"/>
              <a:t>ABR</a:t>
            </a:r>
            <a:r>
              <a:rPr lang="en-US" dirty="0"/>
              <a:t> content studied to show performance being maintained </a:t>
            </a:r>
          </a:p>
          <a:p>
            <a:endParaRPr lang="en-US" dirty="0"/>
          </a:p>
        </p:txBody>
      </p:sp>
      <p:sp>
        <p:nvSpPr>
          <p:cNvPr id="2" name="Title 1"/>
          <p:cNvSpPr>
            <a:spLocks noGrp="1"/>
          </p:cNvSpPr>
          <p:nvPr>
            <p:ph type="title"/>
          </p:nvPr>
        </p:nvSpPr>
        <p:spPr>
          <a:xfrm>
            <a:off x="457200" y="317167"/>
            <a:ext cx="8229600" cy="756721"/>
          </a:xfrm>
        </p:spPr>
        <p:txBody>
          <a:bodyPr>
            <a:normAutofit fontScale="90000"/>
          </a:bodyPr>
          <a:lstStyle/>
          <a:p>
            <a:r>
              <a:rPr lang="en-US" dirty="0"/>
              <a:t>Research Opened the Door for the Tollway to Reach Sustainability Goals</a:t>
            </a:r>
          </a:p>
        </p:txBody>
      </p:sp>
      <p:sp>
        <p:nvSpPr>
          <p:cNvPr id="5" name="Slide Number Placeholder 5"/>
          <p:cNvSpPr>
            <a:spLocks noGrp="1"/>
          </p:cNvSpPr>
          <p:nvPr>
            <p:ph type="sldNum" sz="quarter" idx="4"/>
          </p:nvPr>
        </p:nvSpPr>
        <p:spPr>
          <a:xfrm>
            <a:off x="8305800" y="6616701"/>
            <a:ext cx="647700" cy="241300"/>
          </a:xfrm>
        </p:spPr>
        <p:txBody>
          <a:bodyPr/>
          <a:lstStyle/>
          <a:p>
            <a:fld id="{706C2AD7-2721-42BB-9332-34089FD4636E}" type="slidenum">
              <a:rPr lang="en-US" smtClean="0"/>
              <a:pPr/>
              <a:t>7</a:t>
            </a:fld>
            <a:endParaRPr lang="en-US" dirty="0"/>
          </a:p>
        </p:txBody>
      </p:sp>
    </p:spTree>
    <p:extLst>
      <p:ext uri="{BB962C8B-B14F-4D97-AF65-F5344CB8AC3E}">
        <p14:creationId xmlns:p14="http://schemas.microsoft.com/office/powerpoint/2010/main" val="54464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280736" y="3997004"/>
            <a:ext cx="7884695" cy="2131080"/>
          </a:xfrm>
        </p:spPr>
        <p:txBody>
          <a:bodyPr>
            <a:normAutofit/>
          </a:bodyPr>
          <a:lstStyle/>
          <a:p>
            <a:pPr lvl="1"/>
            <a:r>
              <a:rPr lang="en-US" dirty="0"/>
              <a:t>Other options for ground tire rubber modifications being explored</a:t>
            </a:r>
          </a:p>
          <a:p>
            <a:pPr lvl="1"/>
            <a:r>
              <a:rPr lang="en-US" dirty="0"/>
              <a:t>Research to find the best lab test methods to use with performance-based specifications for asphalt mix designs </a:t>
            </a:r>
          </a:p>
          <a:p>
            <a:pPr lvl="1"/>
            <a:endParaRPr lang="en-US" dirty="0"/>
          </a:p>
        </p:txBody>
      </p:sp>
      <p:sp>
        <p:nvSpPr>
          <p:cNvPr id="2" name="Title 1"/>
          <p:cNvSpPr>
            <a:spLocks noGrp="1"/>
          </p:cNvSpPr>
          <p:nvPr>
            <p:ph type="title"/>
          </p:nvPr>
        </p:nvSpPr>
        <p:spPr/>
        <p:txBody>
          <a:bodyPr/>
          <a:lstStyle/>
          <a:p>
            <a:r>
              <a:rPr lang="en-US" dirty="0"/>
              <a:t>Asphalt Research Continues</a:t>
            </a:r>
          </a:p>
        </p:txBody>
      </p:sp>
      <p:pic>
        <p:nvPicPr>
          <p:cNvPr id="14" name="Picture 6" descr="E:\pics-buttlar\Testquip DCT wspecimen.jpg"/>
          <p:cNvPicPr>
            <a:picLocks noGrp="1" noChangeAspect="1" noChangeArrowheads="1"/>
          </p:cNvPicPr>
          <p:nvPr>
            <p:ph type="pic" sz="quarter" idx="13"/>
          </p:nvPr>
        </p:nvPicPr>
        <p:blipFill>
          <a:blip r:embed="rId3" cstate="print">
            <a:extLst>
              <a:ext uri="{28A0092B-C50C-407E-A947-70E740481C1C}">
                <a14:useLocalDpi xmlns:a14="http://schemas.microsoft.com/office/drawing/2010/main" val="0"/>
              </a:ext>
            </a:extLst>
          </a:blip>
          <a:srcRect l="2717" r="2717"/>
          <a:stretch>
            <a:fillRect/>
          </a:stretch>
        </p:blipFill>
        <p:spPr bwMode="auto">
          <a:xfrm>
            <a:off x="1453320" y="1396002"/>
            <a:ext cx="3193984" cy="2290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Grp="1" noChangeAspect="1" noChangeArrowheads="1"/>
          </p:cNvPicPr>
          <p:nvPr>
            <p:ph type="pic" sz="quarter" idx="15"/>
          </p:nvPr>
        </p:nvPicPr>
        <p:blipFill rotWithShape="1">
          <a:blip r:embed="rId4">
            <a:extLst>
              <a:ext uri="{28A0092B-C50C-407E-A947-70E740481C1C}">
                <a14:useLocalDpi xmlns:a14="http://schemas.microsoft.com/office/drawing/2010/main" val="0"/>
              </a:ext>
            </a:extLst>
          </a:blip>
          <a:srcRect t="-110" b="9610"/>
          <a:stretch/>
        </p:blipFill>
        <p:spPr bwMode="auto">
          <a:xfrm>
            <a:off x="6091452" y="714261"/>
            <a:ext cx="2912697" cy="29051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305800" y="6616701"/>
            <a:ext cx="647700" cy="241300"/>
          </a:xfrm>
        </p:spPr>
        <p:txBody>
          <a:bodyPr/>
          <a:lstStyle/>
          <a:p>
            <a:fld id="{706C2AD7-2721-42BB-9332-34089FD4636E}" type="slidenum">
              <a:rPr lang="en-US" smtClean="0"/>
              <a:pPr/>
              <a:t>8</a:t>
            </a:fld>
            <a:endParaRPr lang="en-US" dirty="0"/>
          </a:p>
        </p:txBody>
      </p:sp>
    </p:spTree>
    <p:extLst>
      <p:ext uri="{BB962C8B-B14F-4D97-AF65-F5344CB8AC3E}">
        <p14:creationId xmlns:p14="http://schemas.microsoft.com/office/powerpoint/2010/main" val="3539867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10000"/>
          </a:bodyPr>
          <a:lstStyle/>
          <a:p>
            <a:r>
              <a:rPr lang="en-US" dirty="0" smtClean="0"/>
              <a:t>Fractionated Reclaimed Asphalt Pavement (FRAP)</a:t>
            </a:r>
          </a:p>
          <a:p>
            <a:pPr marL="800100" lvl="1" indent="-342900"/>
            <a:r>
              <a:rPr lang="en-US" dirty="0" smtClean="0"/>
              <a:t>FRAP since 2007 – Split into multiple sizes</a:t>
            </a:r>
          </a:p>
          <a:p>
            <a:pPr marL="800100" lvl="1" indent="-342900"/>
            <a:r>
              <a:rPr lang="en-US" dirty="0" smtClean="0"/>
              <a:t>Increased use of FRAP saving up to $15/ton</a:t>
            </a:r>
          </a:p>
          <a:p>
            <a:pPr marL="800100" lvl="1" indent="-342900"/>
            <a:r>
              <a:rPr lang="en-US" dirty="0" smtClean="0"/>
              <a:t>Reduces need for virgin aggregate and liquid asphalt</a:t>
            </a:r>
          </a:p>
          <a:p>
            <a:pPr marL="800100" lvl="1" indent="-342900"/>
            <a:endParaRPr lang="en-US" dirty="0" smtClean="0"/>
          </a:p>
          <a:p>
            <a:r>
              <a:rPr lang="en-US" dirty="0" smtClean="0"/>
              <a:t>Ground Tire Rubber</a:t>
            </a:r>
          </a:p>
          <a:p>
            <a:pPr marL="800100" lvl="1" indent="-342900"/>
            <a:r>
              <a:rPr lang="en-US" dirty="0" smtClean="0"/>
              <a:t>GTR started in 2006 research sections</a:t>
            </a:r>
          </a:p>
          <a:p>
            <a:pPr marL="800100" lvl="1" indent="-342900"/>
            <a:r>
              <a:rPr lang="en-US" dirty="0" smtClean="0"/>
              <a:t>Used primarily in SMA mixes – eliminates need for fibers (</a:t>
            </a:r>
            <a:r>
              <a:rPr lang="en-US" dirty="0" err="1" smtClean="0"/>
              <a:t>draindown</a:t>
            </a:r>
            <a:r>
              <a:rPr lang="en-US" dirty="0" smtClean="0"/>
              <a:t>)</a:t>
            </a:r>
          </a:p>
          <a:p>
            <a:pPr marL="800100" lvl="1" indent="-342900"/>
            <a:r>
              <a:rPr lang="en-US" dirty="0" smtClean="0"/>
              <a:t>Competes with SBS modifiers to reduce pricing</a:t>
            </a:r>
          </a:p>
          <a:p>
            <a:pPr marL="800100" lvl="1" indent="-342900"/>
            <a:r>
              <a:rPr lang="en-US" dirty="0"/>
              <a:t>Since 2008, over 197,000 tires have been </a:t>
            </a:r>
            <a:r>
              <a:rPr lang="en-US" dirty="0" smtClean="0"/>
              <a:t>recycled</a:t>
            </a:r>
          </a:p>
          <a:p>
            <a:endParaRPr lang="en-US" dirty="0" smtClean="0"/>
          </a:p>
          <a:p>
            <a:pPr lvl="1"/>
            <a:endParaRPr lang="en-US" dirty="0" smtClean="0"/>
          </a:p>
          <a:p>
            <a:r>
              <a:rPr lang="en-US" dirty="0" smtClean="0"/>
              <a:t>Use of RAS allowed for asphalt binder replacement (ABR) levels to go higher and reduced need for fibers in SMA</a:t>
            </a:r>
          </a:p>
          <a:p>
            <a:pPr lvl="1"/>
            <a:endParaRPr lang="en-US" dirty="0"/>
          </a:p>
        </p:txBody>
      </p:sp>
      <p:sp>
        <p:nvSpPr>
          <p:cNvPr id="4" name="Slide Number Placeholder 5"/>
          <p:cNvSpPr>
            <a:spLocks noGrp="1"/>
          </p:cNvSpPr>
          <p:nvPr>
            <p:ph type="sldNum" sz="quarter" idx="4"/>
          </p:nvPr>
        </p:nvSpPr>
        <p:spPr/>
        <p:txBody>
          <a:bodyPr/>
          <a:lstStyle/>
          <a:p>
            <a:fld id="{706C2AD7-2721-42BB-9332-34089FD4636E}" type="slidenum">
              <a:rPr lang="en-US" smtClean="0"/>
              <a:pPr/>
              <a:t>9</a:t>
            </a:fld>
            <a:endParaRPr lang="en-US" dirty="0"/>
          </a:p>
        </p:txBody>
      </p:sp>
      <p:sp>
        <p:nvSpPr>
          <p:cNvPr id="5" name="Title 4"/>
          <p:cNvSpPr>
            <a:spLocks noGrp="1"/>
          </p:cNvSpPr>
          <p:nvPr>
            <p:ph type="title"/>
          </p:nvPr>
        </p:nvSpPr>
        <p:spPr/>
        <p:txBody>
          <a:bodyPr/>
          <a:lstStyle/>
          <a:p>
            <a:r>
              <a:rPr lang="en-US" smtClean="0"/>
              <a:t>Summary of Asphalt Mix Savings</a:t>
            </a:r>
            <a:endParaRPr lang="en-US" dirty="0"/>
          </a:p>
        </p:txBody>
      </p:sp>
    </p:spTree>
    <p:extLst>
      <p:ext uri="{BB962C8B-B14F-4D97-AF65-F5344CB8AC3E}">
        <p14:creationId xmlns:p14="http://schemas.microsoft.com/office/powerpoint/2010/main" val="310331777"/>
      </p:ext>
    </p:extLst>
  </p:cSld>
  <p:clrMapOvr>
    <a:masterClrMapping/>
  </p:clrMapOvr>
</p:sld>
</file>

<file path=ppt/theme/theme1.xml><?xml version="1.0" encoding="utf-8"?>
<a:theme xmlns:a="http://schemas.openxmlformats.org/drawingml/2006/main" name="Office Theme">
  <a:themeElements>
    <a:clrScheme name="IL Tollway">
      <a:dk1>
        <a:sysClr val="windowText" lastClr="000000"/>
      </a:dk1>
      <a:lt1>
        <a:sysClr val="window" lastClr="FFFFFF"/>
      </a:lt1>
      <a:dk2>
        <a:srgbClr val="10263F"/>
      </a:dk2>
      <a:lt2>
        <a:srgbClr val="EEEEEE"/>
      </a:lt2>
      <a:accent1>
        <a:srgbClr val="009C34"/>
      </a:accent1>
      <a:accent2>
        <a:srgbClr val="357FD4"/>
      </a:accent2>
      <a:accent3>
        <a:srgbClr val="007527"/>
      </a:accent3>
      <a:accent4>
        <a:srgbClr val="E67500"/>
      </a:accent4>
      <a:accent5>
        <a:srgbClr val="555555"/>
      </a:accent5>
      <a:accent6>
        <a:srgbClr val="EE3A4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7B9709D4FB3742BC1DE628A0C5D387" ma:contentTypeVersion="0" ma:contentTypeDescription="Create a new document." ma:contentTypeScope="" ma:versionID="378b641c4c54028615c8409bb9a3d306">
  <xsd:schema xmlns:xsd="http://www.w3.org/2001/XMLSchema" xmlns:xs="http://www.w3.org/2001/XMLSchema" xmlns:p="http://schemas.microsoft.com/office/2006/metadata/properties" targetNamespace="http://schemas.microsoft.com/office/2006/metadata/properties" ma:root="true" ma:fieldsID="5c82e2ebd4317977856cf910751a115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33A721-1711-4307-AF55-283D7A58D984}">
  <ds:schemaRefs>
    <ds:schemaRef ds:uri="http://schemas.microsoft.com/sharepoint/v3/contenttype/forms"/>
  </ds:schemaRefs>
</ds:datastoreItem>
</file>

<file path=customXml/itemProps2.xml><?xml version="1.0" encoding="utf-8"?>
<ds:datastoreItem xmlns:ds="http://schemas.openxmlformats.org/officeDocument/2006/customXml" ds:itemID="{B770BC81-73EC-45C9-A031-BB0128975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C4D21E4-6028-4D43-A4DF-863FECC29248}">
  <ds:schemaRefs>
    <ds:schemaRef ds:uri="http://schemas.microsoft.com/office/2006/documentManagement/types"/>
    <ds:schemaRef ds:uri="http://schemas.microsoft.com/office/2006/metadata/propertie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662</TotalTime>
  <Words>2378</Words>
  <Application>Microsoft Office PowerPoint</Application>
  <PresentationFormat>On-screen Show (4:3)</PresentationFormat>
  <Paragraphs>302</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Narrow</vt:lpstr>
      <vt:lpstr>Calibri</vt:lpstr>
      <vt:lpstr>Wingdings</vt:lpstr>
      <vt:lpstr>Office Theme</vt:lpstr>
      <vt:lpstr>How Being Green Saves Green ($) Illinois Tollway Savings Through Sustainability</vt:lpstr>
      <vt:lpstr>About the Tollway</vt:lpstr>
      <vt:lpstr>PowerPoint Presentation</vt:lpstr>
      <vt:lpstr>PowerPoint Presentation</vt:lpstr>
      <vt:lpstr>PowerPoint Presentation</vt:lpstr>
      <vt:lpstr>Aggregate Initiatives in Recycling</vt:lpstr>
      <vt:lpstr>Research Opened the Door for the Tollway to Reach Sustainability Goals</vt:lpstr>
      <vt:lpstr>Asphalt Research Continues</vt:lpstr>
      <vt:lpstr>Summary of Asphalt Mix Savings</vt:lpstr>
      <vt:lpstr>More Asphalt Initiatives</vt:lpstr>
      <vt:lpstr>Concrete also included…</vt:lpstr>
      <vt:lpstr>Design Practices Contribute</vt:lpstr>
      <vt:lpstr>Savings through 2018</vt:lpstr>
      <vt:lpstr>Goal is to be Sustainable</vt:lpstr>
      <vt:lpstr>Rating System for Qualitative Measurement</vt:lpstr>
      <vt:lpstr>System Planning Scores</vt:lpstr>
      <vt:lpstr>Operations and Maintenance Scores</vt:lpstr>
      <vt:lpstr>Project Development INVEST Scoring</vt:lpstr>
      <vt:lpstr>INVEST Project Development Results</vt:lpstr>
      <vt:lpstr>LCA is Next Step</vt:lpstr>
      <vt:lpstr>Tollway LCA is Full Roadway System</vt:lpstr>
      <vt:lpstr>Asphalt Material Improvements Continue</vt:lpstr>
      <vt:lpstr>In summary…</vt:lpstr>
      <vt:lpstr>PowerPoint Presentation</vt:lpstr>
      <vt:lpstr>PowerPoint Presentation</vt:lpstr>
    </vt:vector>
  </TitlesOfParts>
  <Company>ISTHA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Lawler, Lyrka</dc:creator>
  <cp:lastModifiedBy>Bill Vavrik</cp:lastModifiedBy>
  <cp:revision>110</cp:revision>
  <dcterms:created xsi:type="dcterms:W3CDTF">2016-03-25T14:41:35Z</dcterms:created>
  <dcterms:modified xsi:type="dcterms:W3CDTF">2019-08-16T12:49:27Z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0x010100407B9709D4FB3742BC1DE628A0C5D387</vt:lpwstr>
  </property>
</Properties>
</file>